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4"/>
  </p:notesMasterIdLst>
  <p:handoutMasterIdLst>
    <p:handoutMasterId r:id="rId25"/>
  </p:handoutMasterIdLst>
  <p:sldIdLst>
    <p:sldId id="256" r:id="rId2"/>
    <p:sldId id="257" r:id="rId3"/>
    <p:sldId id="267" r:id="rId4"/>
    <p:sldId id="25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265" r:id="rId22"/>
    <p:sldId id="266" r:id="rId23"/>
  </p:sldIdLst>
  <p:sldSz cx="9144000" cy="6858000" type="screen4x3"/>
  <p:notesSz cx="6918325" cy="1004887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008000"/>
    <a:srgbClr val="CCFF99"/>
    <a:srgbClr val="FFCC66"/>
    <a:srgbClr val="CCFFFF"/>
    <a:srgbClr val="FFFF99"/>
    <a:srgbClr val="000000"/>
    <a:srgbClr val="FF9933"/>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3" autoAdjust="0"/>
  </p:normalViewPr>
  <p:slideViewPr>
    <p:cSldViewPr snapToGrid="0">
      <p:cViewPr>
        <p:scale>
          <a:sx n="70" d="100"/>
          <a:sy n="70" d="100"/>
        </p:scale>
        <p:origin x="-516"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98346" cy="502277"/>
          </a:xfrm>
          <a:prstGeom prst="rect">
            <a:avLst/>
          </a:prstGeom>
        </p:spPr>
        <p:txBody>
          <a:bodyPr vert="horz" lIns="63889" tIns="31945" rIns="63889" bIns="31945" rtlCol="0"/>
          <a:lstStyle>
            <a:lvl1pPr algn="l">
              <a:defRPr sz="800"/>
            </a:lvl1pPr>
          </a:lstStyle>
          <a:p>
            <a:endParaRPr lang="pl-PL"/>
          </a:p>
        </p:txBody>
      </p:sp>
      <p:sp>
        <p:nvSpPr>
          <p:cNvPr id="3" name="Symbol zastępczy daty 2"/>
          <p:cNvSpPr>
            <a:spLocks noGrp="1"/>
          </p:cNvSpPr>
          <p:nvPr>
            <p:ph type="dt" sz="quarter" idx="1"/>
          </p:nvPr>
        </p:nvSpPr>
        <p:spPr>
          <a:xfrm>
            <a:off x="3918872" y="0"/>
            <a:ext cx="2998346" cy="502277"/>
          </a:xfrm>
          <a:prstGeom prst="rect">
            <a:avLst/>
          </a:prstGeom>
        </p:spPr>
        <p:txBody>
          <a:bodyPr vert="horz" lIns="63889" tIns="31945" rIns="63889" bIns="31945" rtlCol="0"/>
          <a:lstStyle>
            <a:lvl1pPr algn="r">
              <a:defRPr sz="800"/>
            </a:lvl1pPr>
          </a:lstStyle>
          <a:p>
            <a:fld id="{11ED94B6-816F-46B3-9C12-BEE7B0A11C46}" type="datetimeFigureOut">
              <a:rPr lang="pl-PL" smtClean="0"/>
              <a:pPr/>
              <a:t>2014-02-24</a:t>
            </a:fld>
            <a:endParaRPr lang="pl-PL"/>
          </a:p>
        </p:txBody>
      </p:sp>
      <p:sp>
        <p:nvSpPr>
          <p:cNvPr id="4" name="Symbol zastępczy stopki 3"/>
          <p:cNvSpPr>
            <a:spLocks noGrp="1"/>
          </p:cNvSpPr>
          <p:nvPr>
            <p:ph type="ftr" sz="quarter" idx="2"/>
          </p:nvPr>
        </p:nvSpPr>
        <p:spPr>
          <a:xfrm>
            <a:off x="1" y="9544376"/>
            <a:ext cx="2998346" cy="502277"/>
          </a:xfrm>
          <a:prstGeom prst="rect">
            <a:avLst/>
          </a:prstGeom>
        </p:spPr>
        <p:txBody>
          <a:bodyPr vert="horz" lIns="63889" tIns="31945" rIns="63889" bIns="31945" rtlCol="0" anchor="b"/>
          <a:lstStyle>
            <a:lvl1pPr algn="l">
              <a:defRPr sz="800"/>
            </a:lvl1pPr>
          </a:lstStyle>
          <a:p>
            <a:endParaRPr lang="pl-PL"/>
          </a:p>
        </p:txBody>
      </p:sp>
      <p:sp>
        <p:nvSpPr>
          <p:cNvPr id="5" name="Symbol zastępczy numeru slajdu 4"/>
          <p:cNvSpPr>
            <a:spLocks noGrp="1"/>
          </p:cNvSpPr>
          <p:nvPr>
            <p:ph type="sldNum" sz="quarter" idx="3"/>
          </p:nvPr>
        </p:nvSpPr>
        <p:spPr>
          <a:xfrm>
            <a:off x="3918872" y="9544376"/>
            <a:ext cx="2998346" cy="502277"/>
          </a:xfrm>
          <a:prstGeom prst="rect">
            <a:avLst/>
          </a:prstGeom>
        </p:spPr>
        <p:txBody>
          <a:bodyPr vert="horz" lIns="63889" tIns="31945" rIns="63889" bIns="31945" rtlCol="0" anchor="b"/>
          <a:lstStyle>
            <a:lvl1pPr algn="r">
              <a:defRPr sz="800"/>
            </a:lvl1pPr>
          </a:lstStyle>
          <a:p>
            <a:fld id="{AE1B54E3-F58E-4CB0-B13C-98C2ED17534C}" type="slidenum">
              <a:rPr lang="pl-PL" smtClean="0"/>
              <a:pPr/>
              <a:t>‹#›</a:t>
            </a:fld>
            <a:endParaRPr lang="pl-PL"/>
          </a:p>
        </p:txBody>
      </p:sp>
    </p:spTree>
    <p:extLst>
      <p:ext uri="{BB962C8B-B14F-4D97-AF65-F5344CB8AC3E}">
        <p14:creationId xmlns:p14="http://schemas.microsoft.com/office/powerpoint/2010/main" val="605820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97941" cy="502444"/>
          </a:xfrm>
          <a:prstGeom prst="rect">
            <a:avLst/>
          </a:prstGeom>
        </p:spPr>
        <p:txBody>
          <a:bodyPr vert="horz" lIns="96945" tIns="48473" rIns="96945" bIns="48473" rtlCol="0"/>
          <a:lstStyle>
            <a:lvl1pPr algn="l">
              <a:defRPr sz="1300"/>
            </a:lvl1pPr>
          </a:lstStyle>
          <a:p>
            <a:endParaRPr lang="pl-PL"/>
          </a:p>
        </p:txBody>
      </p:sp>
      <p:sp>
        <p:nvSpPr>
          <p:cNvPr id="3" name="Symbol zastępczy daty 2"/>
          <p:cNvSpPr>
            <a:spLocks noGrp="1"/>
          </p:cNvSpPr>
          <p:nvPr>
            <p:ph type="dt" idx="1"/>
          </p:nvPr>
        </p:nvSpPr>
        <p:spPr>
          <a:xfrm>
            <a:off x="3918784" y="0"/>
            <a:ext cx="2997941" cy="502444"/>
          </a:xfrm>
          <a:prstGeom prst="rect">
            <a:avLst/>
          </a:prstGeom>
        </p:spPr>
        <p:txBody>
          <a:bodyPr vert="horz" lIns="96945" tIns="48473" rIns="96945" bIns="48473" rtlCol="0"/>
          <a:lstStyle>
            <a:lvl1pPr algn="r">
              <a:defRPr sz="1300"/>
            </a:lvl1pPr>
          </a:lstStyle>
          <a:p>
            <a:fld id="{811144E7-FFF8-4614-9192-32244E2AC7D4}" type="datetimeFigureOut">
              <a:rPr lang="pl-PL" smtClean="0"/>
              <a:pPr/>
              <a:t>2014-02-24</a:t>
            </a:fld>
            <a:endParaRPr lang="pl-PL"/>
          </a:p>
        </p:txBody>
      </p:sp>
      <p:sp>
        <p:nvSpPr>
          <p:cNvPr id="4" name="Symbol zastępczy obrazu slajdu 3"/>
          <p:cNvSpPr>
            <a:spLocks noGrp="1" noRot="1" noChangeAspect="1"/>
          </p:cNvSpPr>
          <p:nvPr>
            <p:ph type="sldImg" idx="2"/>
          </p:nvPr>
        </p:nvSpPr>
        <p:spPr>
          <a:xfrm>
            <a:off x="947738" y="754063"/>
            <a:ext cx="5022850" cy="3767137"/>
          </a:xfrm>
          <a:prstGeom prst="rect">
            <a:avLst/>
          </a:prstGeom>
          <a:noFill/>
          <a:ln w="12700">
            <a:solidFill>
              <a:prstClr val="black"/>
            </a:solidFill>
          </a:ln>
        </p:spPr>
        <p:txBody>
          <a:bodyPr vert="horz" lIns="96945" tIns="48473" rIns="96945" bIns="48473" rtlCol="0" anchor="ctr"/>
          <a:lstStyle/>
          <a:p>
            <a:endParaRPr lang="pl-PL"/>
          </a:p>
        </p:txBody>
      </p:sp>
      <p:sp>
        <p:nvSpPr>
          <p:cNvPr id="5" name="Symbol zastępczy notatek 4"/>
          <p:cNvSpPr>
            <a:spLocks noGrp="1"/>
          </p:cNvSpPr>
          <p:nvPr>
            <p:ph type="body" sz="quarter" idx="3"/>
          </p:nvPr>
        </p:nvSpPr>
        <p:spPr>
          <a:xfrm>
            <a:off x="691833" y="4773216"/>
            <a:ext cx="5534660" cy="4521994"/>
          </a:xfrm>
          <a:prstGeom prst="rect">
            <a:avLst/>
          </a:prstGeom>
        </p:spPr>
        <p:txBody>
          <a:bodyPr vert="horz" lIns="96945" tIns="48473" rIns="96945" bIns="48473"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544687"/>
            <a:ext cx="2997941" cy="502444"/>
          </a:xfrm>
          <a:prstGeom prst="rect">
            <a:avLst/>
          </a:prstGeom>
        </p:spPr>
        <p:txBody>
          <a:bodyPr vert="horz" lIns="96945" tIns="48473" rIns="96945" bIns="48473" rtlCol="0" anchor="b"/>
          <a:lstStyle>
            <a:lvl1pPr algn="l">
              <a:defRPr sz="1300"/>
            </a:lvl1pPr>
          </a:lstStyle>
          <a:p>
            <a:endParaRPr lang="pl-PL"/>
          </a:p>
        </p:txBody>
      </p:sp>
      <p:sp>
        <p:nvSpPr>
          <p:cNvPr id="7" name="Symbol zastępczy numeru slajdu 6"/>
          <p:cNvSpPr>
            <a:spLocks noGrp="1"/>
          </p:cNvSpPr>
          <p:nvPr>
            <p:ph type="sldNum" sz="quarter" idx="5"/>
          </p:nvPr>
        </p:nvSpPr>
        <p:spPr>
          <a:xfrm>
            <a:off x="3918784" y="9544687"/>
            <a:ext cx="2997941" cy="502444"/>
          </a:xfrm>
          <a:prstGeom prst="rect">
            <a:avLst/>
          </a:prstGeom>
        </p:spPr>
        <p:txBody>
          <a:bodyPr vert="horz" lIns="96945" tIns="48473" rIns="96945" bIns="48473" rtlCol="0" anchor="b"/>
          <a:lstStyle>
            <a:lvl1pPr algn="r">
              <a:defRPr sz="1300"/>
            </a:lvl1pPr>
          </a:lstStyle>
          <a:p>
            <a:fld id="{857F84EA-9775-46C9-8964-1D443C0BDC2F}" type="slidenum">
              <a:rPr lang="pl-PL" smtClean="0"/>
              <a:pPr/>
              <a:t>‹#›</a:t>
            </a:fld>
            <a:endParaRPr lang="pl-PL"/>
          </a:p>
        </p:txBody>
      </p:sp>
    </p:spTree>
    <p:extLst>
      <p:ext uri="{BB962C8B-B14F-4D97-AF65-F5344CB8AC3E}">
        <p14:creationId xmlns:p14="http://schemas.microsoft.com/office/powerpoint/2010/main" val="428635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857F84EA-9775-46C9-8964-1D443C0BDC2F}" type="slidenum">
              <a:rPr lang="pl-PL" smtClean="0"/>
              <a:pPr/>
              <a:t>1</a:t>
            </a:fld>
            <a:endParaRPr lang="pl-PL"/>
          </a:p>
        </p:txBody>
      </p:sp>
    </p:spTree>
    <p:extLst>
      <p:ext uri="{BB962C8B-B14F-4D97-AF65-F5344CB8AC3E}">
        <p14:creationId xmlns:p14="http://schemas.microsoft.com/office/powerpoint/2010/main" val="264625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57F84EA-9775-46C9-8964-1D443C0BDC2F}" type="slidenum">
              <a:rPr lang="pl-PL" smtClean="0"/>
              <a:pPr/>
              <a:t>16</a:t>
            </a:fld>
            <a:endParaRPr lang="pl-PL"/>
          </a:p>
        </p:txBody>
      </p:sp>
    </p:spTree>
    <p:extLst>
      <p:ext uri="{BB962C8B-B14F-4D97-AF65-F5344CB8AC3E}">
        <p14:creationId xmlns:p14="http://schemas.microsoft.com/office/powerpoint/2010/main" val="175316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57F84EA-9775-46C9-8964-1D443C0BDC2F}" type="slidenum">
              <a:rPr lang="pl-PL" smtClean="0"/>
              <a:pPr/>
              <a:t>17</a:t>
            </a:fld>
            <a:endParaRPr lang="pl-PL"/>
          </a:p>
        </p:txBody>
      </p:sp>
    </p:spTree>
    <p:extLst>
      <p:ext uri="{BB962C8B-B14F-4D97-AF65-F5344CB8AC3E}">
        <p14:creationId xmlns:p14="http://schemas.microsoft.com/office/powerpoint/2010/main" val="1753165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57F84EA-9775-46C9-8964-1D443C0BDC2F}" type="slidenum">
              <a:rPr lang="pl-PL" smtClean="0"/>
              <a:pPr/>
              <a:t>18</a:t>
            </a:fld>
            <a:endParaRPr lang="pl-PL"/>
          </a:p>
        </p:txBody>
      </p:sp>
    </p:spTree>
    <p:extLst>
      <p:ext uri="{BB962C8B-B14F-4D97-AF65-F5344CB8AC3E}">
        <p14:creationId xmlns:p14="http://schemas.microsoft.com/office/powerpoint/2010/main" val="1753165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57F84EA-9775-46C9-8964-1D443C0BDC2F}" type="slidenum">
              <a:rPr lang="pl-PL" smtClean="0"/>
              <a:pPr/>
              <a:t>19</a:t>
            </a:fld>
            <a:endParaRPr lang="pl-PL"/>
          </a:p>
        </p:txBody>
      </p:sp>
    </p:spTree>
    <p:extLst>
      <p:ext uri="{BB962C8B-B14F-4D97-AF65-F5344CB8AC3E}">
        <p14:creationId xmlns:p14="http://schemas.microsoft.com/office/powerpoint/2010/main" val="1753165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57F84EA-9775-46C9-8964-1D443C0BDC2F}" type="slidenum">
              <a:rPr lang="pl-PL" smtClean="0"/>
              <a:pPr/>
              <a:t>20</a:t>
            </a:fld>
            <a:endParaRPr lang="pl-PL"/>
          </a:p>
        </p:txBody>
      </p:sp>
    </p:spTree>
    <p:extLst>
      <p:ext uri="{BB962C8B-B14F-4D97-AF65-F5344CB8AC3E}">
        <p14:creationId xmlns:p14="http://schemas.microsoft.com/office/powerpoint/2010/main" val="175316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pole tekstowe 3"/>
          <p:cNvSpPr txBox="1">
            <a:spLocks noChangeArrowheads="1"/>
          </p:cNvSpPr>
          <p:nvPr/>
        </p:nvSpPr>
        <p:spPr bwMode="auto">
          <a:xfrm>
            <a:off x="468313" y="333375"/>
            <a:ext cx="7632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pl-PL" smtClean="0">
                <a:solidFill>
                  <a:srgbClr val="17375E"/>
                </a:solidFill>
                <a:latin typeface="Calibri" panose="020F0502020204030204" pitchFamily="34" charset="0"/>
              </a:rPr>
              <a:t>Okręgowa Komisja Egzaminacyjna w Krakowie</a:t>
            </a:r>
          </a:p>
        </p:txBody>
      </p:sp>
      <p:cxnSp>
        <p:nvCxnSpPr>
          <p:cNvPr id="5" name="Łącznik prosty 4"/>
          <p:cNvCxnSpPr/>
          <p:nvPr/>
        </p:nvCxnSpPr>
        <p:spPr>
          <a:xfrm>
            <a:off x="611188" y="765175"/>
            <a:ext cx="7273925" cy="0"/>
          </a:xfrm>
          <a:prstGeom prst="line">
            <a:avLst/>
          </a:prstGeom>
          <a:ln w="63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dirty="0"/>
          </a:p>
        </p:txBody>
      </p:sp>
      <p:sp>
        <p:nvSpPr>
          <p:cNvPr id="7" name="Symbol zastępczy daty 3"/>
          <p:cNvSpPr>
            <a:spLocks noGrp="1"/>
          </p:cNvSpPr>
          <p:nvPr>
            <p:ph type="dt" sz="half" idx="10"/>
          </p:nvPr>
        </p:nvSpPr>
        <p:spPr/>
        <p:txBody>
          <a:bodyPr/>
          <a:lstStyle>
            <a:lvl1pPr>
              <a:defRPr/>
            </a:lvl1pPr>
          </a:lstStyle>
          <a:p>
            <a:fld id="{446A08F7-F0A8-4046-BDC1-70EDA59C300E}" type="datetime1">
              <a:rPr lang="pl-PL" smtClean="0"/>
              <a:pPr/>
              <a:t>2014-02-24</a:t>
            </a:fld>
            <a:endParaRPr lang="pl-PL"/>
          </a:p>
        </p:txBody>
      </p:sp>
      <p:sp>
        <p:nvSpPr>
          <p:cNvPr id="8" name="Symbol zastępczy stopki 4"/>
          <p:cNvSpPr>
            <a:spLocks noGrp="1"/>
          </p:cNvSpPr>
          <p:nvPr>
            <p:ph type="ftr" sz="quarter" idx="11"/>
          </p:nvPr>
        </p:nvSpPr>
        <p:spPr/>
        <p:txBody>
          <a:bodyPr/>
          <a:lstStyle>
            <a:lvl1pPr>
              <a:defRPr/>
            </a:lvl1pPr>
          </a:lstStyle>
          <a:p>
            <a:endParaRPr lang="pl-PL"/>
          </a:p>
        </p:txBody>
      </p:sp>
      <p:sp>
        <p:nvSpPr>
          <p:cNvPr id="9"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fld id="{29D48B7E-FE2F-49E5-AB4F-ED4DC41383E2}" type="datetime1">
              <a:rPr lang="pl-PL" smtClean="0"/>
              <a:pPr/>
              <a:t>2014-02-24</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fld id="{57C96654-33AA-4C08-8017-9F669B87C86C}" type="datetime1">
              <a:rPr lang="pl-PL" smtClean="0"/>
              <a:pPr/>
              <a:t>2014-02-24</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5" name="pole tekstowe 4"/>
          <p:cNvSpPr txBox="1">
            <a:spLocks noChangeArrowheads="1"/>
          </p:cNvSpPr>
          <p:nvPr/>
        </p:nvSpPr>
        <p:spPr bwMode="auto">
          <a:xfrm>
            <a:off x="238125" y="31750"/>
            <a:ext cx="7993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pl-PL" sz="1200" smtClean="0">
                <a:solidFill>
                  <a:srgbClr val="17375E"/>
                </a:solidFill>
                <a:latin typeface="Calibri" panose="020F0502020204030204" pitchFamily="34" charset="0"/>
              </a:rPr>
              <a:t>Okręgowa Komisja Egzaminacyjna w Krakowie</a:t>
            </a:r>
          </a:p>
        </p:txBody>
      </p:sp>
      <p:cxnSp>
        <p:nvCxnSpPr>
          <p:cNvPr id="6" name="Łącznik prosty 5"/>
          <p:cNvCxnSpPr/>
          <p:nvPr/>
        </p:nvCxnSpPr>
        <p:spPr>
          <a:xfrm>
            <a:off x="611188" y="333375"/>
            <a:ext cx="7273925" cy="0"/>
          </a:xfrm>
          <a:prstGeom prst="line">
            <a:avLst/>
          </a:prstGeom>
          <a:ln w="63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67544" y="404664"/>
            <a:ext cx="8229600" cy="1143000"/>
          </a:xfrm>
        </p:spPr>
        <p:txBody>
          <a:bodyPr>
            <a:normAutofit/>
          </a:bodyPr>
          <a:lstStyle>
            <a:lvl1pPr>
              <a:defRPr sz="3200"/>
            </a:lvl1pPr>
          </a:lstStyle>
          <a:p>
            <a:r>
              <a:rPr lang="pl-PL" smtClean="0"/>
              <a:t>Kliknij, aby edytować styl</a:t>
            </a:r>
            <a:endParaRPr lang="pl-PL" dirty="0"/>
          </a:p>
        </p:txBody>
      </p:sp>
      <p:sp>
        <p:nvSpPr>
          <p:cNvPr id="3" name="Symbol zastępczy zawartości 2"/>
          <p:cNvSpPr>
            <a:spLocks noGrp="1"/>
          </p:cNvSpPr>
          <p:nvPr>
            <p:ph idx="1"/>
          </p:nvPr>
        </p:nvSpPr>
        <p:spPr/>
        <p:txBody>
          <a:bodyPr/>
          <a:lstStyle>
            <a:lvl1pPr>
              <a:defRPr sz="2800"/>
            </a:lvl1pPr>
            <a:lvl2pPr>
              <a:defRPr sz="2400"/>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7" name="Symbol zastępczy daty 3"/>
          <p:cNvSpPr>
            <a:spLocks noGrp="1"/>
          </p:cNvSpPr>
          <p:nvPr>
            <p:ph type="dt" sz="half" idx="10"/>
          </p:nvPr>
        </p:nvSpPr>
        <p:spPr/>
        <p:txBody>
          <a:bodyPr/>
          <a:lstStyle>
            <a:lvl1pPr>
              <a:defRPr/>
            </a:lvl1pPr>
          </a:lstStyle>
          <a:p>
            <a:fld id="{81F97DE8-C2E5-4917-B216-3DFCAD86ABAE}" type="datetime1">
              <a:rPr lang="pl-PL" smtClean="0"/>
              <a:pPr/>
              <a:t>2014-02-24</a:t>
            </a:fld>
            <a:endParaRPr lang="pl-PL"/>
          </a:p>
        </p:txBody>
      </p:sp>
      <p:sp>
        <p:nvSpPr>
          <p:cNvPr id="8" name="Symbol zastępczy stopki 4"/>
          <p:cNvSpPr>
            <a:spLocks noGrp="1"/>
          </p:cNvSpPr>
          <p:nvPr>
            <p:ph type="ftr" sz="quarter" idx="11"/>
          </p:nvPr>
        </p:nvSpPr>
        <p:spPr/>
        <p:txBody>
          <a:bodyPr/>
          <a:lstStyle>
            <a:lvl1pPr>
              <a:defRPr/>
            </a:lvl1pPr>
          </a:lstStyle>
          <a:p>
            <a:endParaRPr lang="pl-PL"/>
          </a:p>
        </p:txBody>
      </p:sp>
      <p:sp>
        <p:nvSpPr>
          <p:cNvPr id="9"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fld id="{813DD66B-790F-4821-8C00-B3977591AC5A}" type="datetime1">
              <a:rPr lang="pl-PL" smtClean="0"/>
              <a:pPr/>
              <a:t>2014-02-24</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6" name="pole tekstowe 8"/>
          <p:cNvSpPr txBox="1">
            <a:spLocks noChangeArrowheads="1"/>
          </p:cNvSpPr>
          <p:nvPr/>
        </p:nvSpPr>
        <p:spPr bwMode="auto">
          <a:xfrm>
            <a:off x="250825" y="188913"/>
            <a:ext cx="7993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pl-PL" sz="1200" smtClean="0">
                <a:solidFill>
                  <a:srgbClr val="17375E"/>
                </a:solidFill>
                <a:latin typeface="Calibri" panose="020F0502020204030204" pitchFamily="34" charset="0"/>
              </a:rPr>
              <a:t>Okręgowa Komisja Egzaminacyjna w Krakowie</a:t>
            </a:r>
          </a:p>
        </p:txBody>
      </p:sp>
      <p:cxnSp>
        <p:nvCxnSpPr>
          <p:cNvPr id="7" name="Łącznik prosty 9"/>
          <p:cNvCxnSpPr/>
          <p:nvPr/>
        </p:nvCxnSpPr>
        <p:spPr>
          <a:xfrm>
            <a:off x="611188" y="476250"/>
            <a:ext cx="7273925" cy="0"/>
          </a:xfrm>
          <a:prstGeom prst="line">
            <a:avLst/>
          </a:prstGeom>
          <a:ln w="63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467544" y="1052736"/>
            <a:ext cx="8229600" cy="854968"/>
          </a:xfrm>
        </p:spPr>
        <p:txBody>
          <a:bodyPr/>
          <a:lstStyle>
            <a:lvl1pPr>
              <a:defRPr sz="3200"/>
            </a:lvl1pPr>
          </a:lstStyle>
          <a:p>
            <a:r>
              <a:rPr lang="pl-PL" smtClean="0"/>
              <a:t>Kliknij, aby edytować styl</a:t>
            </a:r>
            <a:endParaRPr lang="pl-PL" dirty="0"/>
          </a:p>
        </p:txBody>
      </p:sp>
      <p:sp>
        <p:nvSpPr>
          <p:cNvPr id="3" name="Symbol zastępczy zawartości 2"/>
          <p:cNvSpPr>
            <a:spLocks noGrp="1"/>
          </p:cNvSpPr>
          <p:nvPr>
            <p:ph sz="half" idx="1"/>
          </p:nvPr>
        </p:nvSpPr>
        <p:spPr>
          <a:xfrm>
            <a:off x="467544" y="2060848"/>
            <a:ext cx="4038600" cy="43099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2060848"/>
            <a:ext cx="4038600" cy="40653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8" name="Symbol zastępczy daty 3"/>
          <p:cNvSpPr>
            <a:spLocks noGrp="1"/>
          </p:cNvSpPr>
          <p:nvPr>
            <p:ph type="dt" sz="half" idx="10"/>
          </p:nvPr>
        </p:nvSpPr>
        <p:spPr/>
        <p:txBody>
          <a:bodyPr/>
          <a:lstStyle>
            <a:lvl1pPr>
              <a:defRPr/>
            </a:lvl1pPr>
          </a:lstStyle>
          <a:p>
            <a:fld id="{C0B81BD1-1EB7-48EA-9FB7-A9447C89E5A0}" type="datetime1">
              <a:rPr lang="pl-PL" smtClean="0"/>
              <a:pPr/>
              <a:t>2014-02-24</a:t>
            </a:fld>
            <a:endParaRPr lang="pl-PL"/>
          </a:p>
        </p:txBody>
      </p:sp>
      <p:sp>
        <p:nvSpPr>
          <p:cNvPr id="9" name="Symbol zastępczy stopki 4"/>
          <p:cNvSpPr>
            <a:spLocks noGrp="1"/>
          </p:cNvSpPr>
          <p:nvPr>
            <p:ph type="ftr" sz="quarter" idx="11"/>
          </p:nvPr>
        </p:nvSpPr>
        <p:spPr/>
        <p:txBody>
          <a:bodyPr/>
          <a:lstStyle>
            <a:lvl1pPr>
              <a:defRPr/>
            </a:lvl1pPr>
          </a:lstStyle>
          <a:p>
            <a:endParaRPr lang="pl-PL"/>
          </a:p>
        </p:txBody>
      </p:sp>
      <p:sp>
        <p:nvSpPr>
          <p:cNvPr id="10"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fld id="{661840A7-8319-4298-B26E-42B2512C9934}" type="datetime1">
              <a:rPr lang="pl-PL" smtClean="0"/>
              <a:pPr/>
              <a:t>2014-02-24</a:t>
            </a:fld>
            <a:endParaRPr lang="pl-PL"/>
          </a:p>
        </p:txBody>
      </p:sp>
      <p:sp>
        <p:nvSpPr>
          <p:cNvPr id="8" name="Symbol zastępczy stopki 4"/>
          <p:cNvSpPr>
            <a:spLocks noGrp="1"/>
          </p:cNvSpPr>
          <p:nvPr>
            <p:ph type="ftr" sz="quarter" idx="11"/>
          </p:nvPr>
        </p:nvSpPr>
        <p:spPr/>
        <p:txBody>
          <a:bodyPr/>
          <a:lstStyle>
            <a:lvl1pPr>
              <a:defRPr/>
            </a:lvl1pPr>
          </a:lstStyle>
          <a:p>
            <a:endParaRPr lang="pl-PL"/>
          </a:p>
        </p:txBody>
      </p:sp>
      <p:sp>
        <p:nvSpPr>
          <p:cNvPr id="9"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cxnSp>
        <p:nvCxnSpPr>
          <p:cNvPr id="3" name="Łącznik prosty 5"/>
          <p:cNvCxnSpPr/>
          <p:nvPr/>
        </p:nvCxnSpPr>
        <p:spPr>
          <a:xfrm>
            <a:off x="611188" y="333375"/>
            <a:ext cx="7273925" cy="0"/>
          </a:xfrm>
          <a:prstGeom prst="line">
            <a:avLst/>
          </a:prstGeom>
          <a:ln w="63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 name="pole tekstowe 8"/>
          <p:cNvSpPr txBox="1">
            <a:spLocks noChangeArrowheads="1"/>
          </p:cNvSpPr>
          <p:nvPr/>
        </p:nvSpPr>
        <p:spPr bwMode="auto">
          <a:xfrm>
            <a:off x="238125" y="31750"/>
            <a:ext cx="7993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pl-PL" sz="1200" smtClean="0">
                <a:solidFill>
                  <a:srgbClr val="17375E"/>
                </a:solidFill>
                <a:latin typeface="Calibri" panose="020F0502020204030204" pitchFamily="34" charset="0"/>
              </a:rPr>
              <a:t>Okręgowa Komisja Egzaminacyjna w Krakowie</a:t>
            </a:r>
          </a:p>
        </p:txBody>
      </p:sp>
      <p:sp>
        <p:nvSpPr>
          <p:cNvPr id="2" name="Tytuł 1"/>
          <p:cNvSpPr>
            <a:spLocks noGrp="1"/>
          </p:cNvSpPr>
          <p:nvPr>
            <p:ph type="title"/>
          </p:nvPr>
        </p:nvSpPr>
        <p:spPr/>
        <p:txBody>
          <a:bodyPr/>
          <a:lstStyle>
            <a:lvl1pPr>
              <a:defRPr sz="3200"/>
            </a:lvl1pPr>
          </a:lstStyle>
          <a:p>
            <a:r>
              <a:rPr lang="pl-PL" smtClean="0"/>
              <a:t>Kliknij, aby edytować styl</a:t>
            </a:r>
            <a:endParaRPr lang="pl-PL" dirty="0"/>
          </a:p>
        </p:txBody>
      </p:sp>
      <p:sp>
        <p:nvSpPr>
          <p:cNvPr id="6" name="Symbol zastępczy daty 3"/>
          <p:cNvSpPr>
            <a:spLocks noGrp="1"/>
          </p:cNvSpPr>
          <p:nvPr>
            <p:ph type="dt" sz="half" idx="10"/>
          </p:nvPr>
        </p:nvSpPr>
        <p:spPr/>
        <p:txBody>
          <a:bodyPr/>
          <a:lstStyle>
            <a:lvl1pPr>
              <a:defRPr/>
            </a:lvl1pPr>
          </a:lstStyle>
          <a:p>
            <a:fld id="{2A040F85-95CD-41CC-8834-9B42CF2F2B55}" type="datetime1">
              <a:rPr lang="pl-PL" smtClean="0"/>
              <a:pPr/>
              <a:t>2014-02-24</a:t>
            </a:fld>
            <a:endParaRPr lang="pl-PL"/>
          </a:p>
        </p:txBody>
      </p:sp>
      <p:sp>
        <p:nvSpPr>
          <p:cNvPr id="7" name="Symbol zastępczy stopki 4"/>
          <p:cNvSpPr>
            <a:spLocks noGrp="1"/>
          </p:cNvSpPr>
          <p:nvPr>
            <p:ph type="ftr" sz="quarter" idx="11"/>
          </p:nvPr>
        </p:nvSpPr>
        <p:spPr/>
        <p:txBody>
          <a:bodyPr/>
          <a:lstStyle>
            <a:lvl1pPr>
              <a:defRPr/>
            </a:lvl1pPr>
          </a:lstStyle>
          <a:p>
            <a:endParaRPr lang="pl-PL"/>
          </a:p>
        </p:txBody>
      </p:sp>
      <p:sp>
        <p:nvSpPr>
          <p:cNvPr id="8"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pole tekstowe 2"/>
          <p:cNvSpPr txBox="1">
            <a:spLocks noChangeArrowheads="1"/>
          </p:cNvSpPr>
          <p:nvPr/>
        </p:nvSpPr>
        <p:spPr bwMode="auto">
          <a:xfrm>
            <a:off x="238125" y="31750"/>
            <a:ext cx="7993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pl-PL" sz="1200" smtClean="0">
                <a:solidFill>
                  <a:srgbClr val="17375E"/>
                </a:solidFill>
                <a:latin typeface="Calibri" panose="020F0502020204030204" pitchFamily="34" charset="0"/>
              </a:rPr>
              <a:t>Okręgowa Komisja Egzaminacyjna w Krakowie</a:t>
            </a:r>
          </a:p>
        </p:txBody>
      </p:sp>
      <p:cxnSp>
        <p:nvCxnSpPr>
          <p:cNvPr id="4" name="Łącznik prosty 3"/>
          <p:cNvCxnSpPr/>
          <p:nvPr/>
        </p:nvCxnSpPr>
        <p:spPr>
          <a:xfrm>
            <a:off x="611188" y="333375"/>
            <a:ext cx="7273925" cy="0"/>
          </a:xfrm>
          <a:prstGeom prst="line">
            <a:avLst/>
          </a:prstGeom>
          <a:ln w="63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 name="Symbol zastępczy daty 1"/>
          <p:cNvSpPr>
            <a:spLocks noGrp="1"/>
          </p:cNvSpPr>
          <p:nvPr>
            <p:ph type="dt" sz="half" idx="10"/>
          </p:nvPr>
        </p:nvSpPr>
        <p:spPr/>
        <p:txBody>
          <a:bodyPr/>
          <a:lstStyle>
            <a:lvl1pPr>
              <a:defRPr/>
            </a:lvl1pPr>
          </a:lstStyle>
          <a:p>
            <a:fld id="{285A0F3C-93A0-48B2-AA97-26623A3F2584}" type="datetime1">
              <a:rPr lang="pl-PL" smtClean="0"/>
              <a:pPr/>
              <a:t>2014-02-24</a:t>
            </a:fld>
            <a:endParaRPr lang="pl-PL"/>
          </a:p>
        </p:txBody>
      </p:sp>
      <p:sp>
        <p:nvSpPr>
          <p:cNvPr id="6" name="Symbol zastępczy stopki 2"/>
          <p:cNvSpPr>
            <a:spLocks noGrp="1"/>
          </p:cNvSpPr>
          <p:nvPr>
            <p:ph type="ftr" sz="quarter" idx="11"/>
          </p:nvPr>
        </p:nvSpPr>
        <p:spPr/>
        <p:txBody>
          <a:bodyPr/>
          <a:lstStyle>
            <a:lvl1pPr>
              <a:defRPr/>
            </a:lvl1pPr>
          </a:lstStyle>
          <a:p>
            <a:endParaRPr lang="pl-PL"/>
          </a:p>
        </p:txBody>
      </p:sp>
      <p:sp>
        <p:nvSpPr>
          <p:cNvPr id="7" name="Symbol zastępczy numeru slajdu 3"/>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fld id="{5CC3C2EB-BE24-4B3A-9188-F5044EBE8A55}" type="datetime1">
              <a:rPr lang="pl-PL" smtClean="0"/>
              <a:pPr/>
              <a:t>2014-02-24</a:t>
            </a:fld>
            <a:endParaRPr lang="pl-PL"/>
          </a:p>
        </p:txBody>
      </p:sp>
      <p:sp>
        <p:nvSpPr>
          <p:cNvPr id="6" name="Symbol zastępczy stopki 4"/>
          <p:cNvSpPr>
            <a:spLocks noGrp="1"/>
          </p:cNvSpPr>
          <p:nvPr>
            <p:ph type="ftr" sz="quarter" idx="11"/>
          </p:nvPr>
        </p:nvSpPr>
        <p:spPr/>
        <p:txBody>
          <a:bodyPr/>
          <a:lstStyle>
            <a:lvl1pPr>
              <a:defRPr/>
            </a:lvl1pPr>
          </a:lstStyle>
          <a:p>
            <a:endParaRPr lang="pl-PL"/>
          </a:p>
        </p:txBody>
      </p:sp>
      <p:sp>
        <p:nvSpPr>
          <p:cNvPr id="7"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fld id="{B8460113-3862-492B-A526-351EC2C0739B}" type="datetime1">
              <a:rPr lang="pl-PL" smtClean="0"/>
              <a:pPr/>
              <a:t>2014-02-24</a:t>
            </a:fld>
            <a:endParaRPr lang="pl-PL"/>
          </a:p>
        </p:txBody>
      </p:sp>
      <p:sp>
        <p:nvSpPr>
          <p:cNvPr id="6" name="Symbol zastępczy stopki 4"/>
          <p:cNvSpPr>
            <a:spLocks noGrp="1"/>
          </p:cNvSpPr>
          <p:nvPr>
            <p:ph type="ftr" sz="quarter" idx="11"/>
          </p:nvPr>
        </p:nvSpPr>
        <p:spPr/>
        <p:txBody>
          <a:bodyPr/>
          <a:lstStyle>
            <a:lvl1pPr>
              <a:defRPr/>
            </a:lvl1pPr>
          </a:lstStyle>
          <a:p>
            <a:endParaRPr lang="pl-PL"/>
          </a:p>
        </p:txBody>
      </p:sp>
      <p:sp>
        <p:nvSpPr>
          <p:cNvPr id="7" name="Symbol zastępczy numeru slajdu 5"/>
          <p:cNvSpPr>
            <a:spLocks noGrp="1"/>
          </p:cNvSpPr>
          <p:nvPr>
            <p:ph type="sldNum" sz="quarter" idx="12"/>
          </p:nvPr>
        </p:nvSpPr>
        <p:spPr/>
        <p:txBody>
          <a:bodyPr/>
          <a:lstStyle>
            <a:lvl1pPr>
              <a:defRPr/>
            </a:lvl1pPr>
          </a:lstStyle>
          <a:p>
            <a:fld id="{A6F3004D-1473-4B52-9EC4-FA23FB5546B9}" type="slidenum">
              <a:rPr lang="pl-PL" smtClean="0"/>
              <a:pPr/>
              <a:t>‹#›</a:t>
            </a:fld>
            <a:endParaRPr lang="pl-PL"/>
          </a:p>
        </p:txBody>
      </p:sp>
    </p:spTree>
  </p:cSld>
  <p:clrMapOvr>
    <a:masterClrMapping/>
  </p:clrMapOvr>
  <p:transition>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40000"/>
          </a:srgbClr>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fld id="{C0E06C08-D903-4105-8666-D06EA7282D16}" type="datetime1">
              <a:rPr lang="pl-PL" smtClean="0"/>
              <a:pPr/>
              <a:t>2014-02-24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A6F3004D-1473-4B52-9EC4-FA23FB5546B9}" type="slidenum">
              <a:rPr lang="pl-PL" smtClean="0"/>
              <a:pPr/>
              <a:t>‹#›</a:t>
            </a:fld>
            <a:endParaRPr lang="pl-PL"/>
          </a:p>
        </p:txBody>
      </p:sp>
      <p:pic>
        <p:nvPicPr>
          <p:cNvPr id="7" name="Picture 2" descr="C:\Users\jmatwijko.ORACLE0\Pictures\OKE\OKE.bmp"/>
          <p:cNvPicPr>
            <a:picLocks noChangeAspect="1" noChangeArrowheads="1"/>
          </p:cNvPicPr>
          <p:nvPr userDrawn="1"/>
        </p:nvPicPr>
        <p:blipFill>
          <a:blip r:embed="rId13" cstate="print"/>
          <a:srcRect/>
          <a:stretch>
            <a:fillRect/>
          </a:stretch>
        </p:blipFill>
        <p:spPr bwMode="auto">
          <a:xfrm>
            <a:off x="8635768" y="1"/>
            <a:ext cx="508232" cy="980728"/>
          </a:xfrm>
          <a:prstGeom prst="rect">
            <a:avLst/>
          </a:prstGeom>
          <a:noFill/>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split orient="vert"/>
  </p:transition>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908348" y="1705000"/>
            <a:ext cx="7406640" cy="2952328"/>
          </a:xfrm>
        </p:spPr>
        <p:txBody>
          <a:bodyPr>
            <a:noAutofit/>
          </a:bodyPr>
          <a:lstStyle/>
          <a:p>
            <a:r>
              <a:rPr lang="pl-PL" sz="6000" b="1" dirty="0" smtClean="0">
                <a:effectLst/>
              </a:rPr>
              <a:t>Sprawdzian</a:t>
            </a:r>
            <a:br>
              <a:rPr lang="pl-PL" sz="6000" b="1" dirty="0" smtClean="0">
                <a:effectLst/>
              </a:rPr>
            </a:br>
            <a:r>
              <a:rPr lang="pl-PL" sz="6000" b="1" dirty="0" smtClean="0">
                <a:effectLst/>
              </a:rPr>
              <a:t>od roku szkolnego 2014/2015</a:t>
            </a:r>
            <a:endParaRPr lang="pl-PL" sz="6000" dirty="0">
              <a:effectLst/>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10</a:t>
            </a:fld>
            <a:endParaRPr lang="pl-PL" dirty="0"/>
          </a:p>
        </p:txBody>
      </p:sp>
      <p:sp>
        <p:nvSpPr>
          <p:cNvPr id="35843" name="Rectangle 3"/>
          <p:cNvSpPr>
            <a:spLocks noChangeArrowheads="1"/>
          </p:cNvSpPr>
          <p:nvPr/>
        </p:nvSpPr>
        <p:spPr bwMode="auto">
          <a:xfrm>
            <a:off x="209320" y="1496111"/>
            <a:ext cx="8544155" cy="2031325"/>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Zadanie  (0–1) </a:t>
            </a:r>
          </a:p>
          <a:p>
            <a:r>
              <a:rPr lang="pl-PL" sz="1400" dirty="0" smtClean="0">
                <a:cs typeface="Arial" panose="020B0604020202020204" pitchFamily="34" charset="0"/>
              </a:rPr>
              <a:t>Wiadomo, że 45 · 24 = 1080.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i="0" u="none" strike="noStrike" cap="none" normalizeH="0" baseline="0" dirty="0" smtClean="0">
              <a:ln>
                <a:noFill/>
              </a:ln>
              <a:solidFill>
                <a:schemeClr val="tx1"/>
              </a:solidFill>
              <a:effectLst/>
              <a:cs typeface="Arial" pitchFamily="34" charset="0"/>
            </a:endParaRPr>
          </a:p>
          <a:p>
            <a:pPr eaLnBrk="0" fontAlgn="base" hangingPunct="0">
              <a:spcBef>
                <a:spcPct val="0"/>
              </a:spcBef>
              <a:spcAft>
                <a:spcPct val="0"/>
              </a:spcAft>
            </a:pPr>
            <a:r>
              <a:rPr lang="pl-PL" sz="1400" b="1" dirty="0" smtClean="0">
                <a:cs typeface="Arial" pitchFamily="34" charset="0"/>
              </a:rPr>
              <a:t>Podaj poprawne wartości poniższych iloczynów. Wybierz odpowiedzi spośród A lub B oraz C lub D. </a:t>
            </a:r>
            <a:endParaRPr lang="pl-PL" sz="14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lang="pl-PL" sz="1400" dirty="0" smtClean="0">
                <a:cs typeface="Arial" pitchFamily="34" charset="0"/>
              </a:rPr>
              <a:t>           45 · 2,4 =  _____            </a:t>
            </a:r>
            <a:r>
              <a:rPr lang="pl-PL" sz="1400" b="1" dirty="0" smtClean="0">
                <a:cs typeface="Arial" pitchFamily="34" charset="0"/>
              </a:rPr>
              <a:t>A. </a:t>
            </a:r>
            <a:r>
              <a:rPr lang="pl-PL" sz="1400" dirty="0" smtClean="0">
                <a:cs typeface="Arial" pitchFamily="34" charset="0"/>
              </a:rPr>
              <a:t>108         </a:t>
            </a:r>
            <a:r>
              <a:rPr lang="pl-PL" sz="1400" b="1" dirty="0" smtClean="0">
                <a:cs typeface="Arial" pitchFamily="34" charset="0"/>
              </a:rPr>
              <a:t>B. </a:t>
            </a:r>
            <a:r>
              <a:rPr lang="pl-PL" sz="1400" dirty="0" smtClean="0">
                <a:cs typeface="Arial" pitchFamily="34" charset="0"/>
              </a:rPr>
              <a:t>10,8</a:t>
            </a:r>
          </a:p>
          <a:p>
            <a:r>
              <a:rPr lang="pl-PL" sz="1400" dirty="0" smtClean="0">
                <a:cs typeface="Arial" pitchFamily="34" charset="0"/>
              </a:rPr>
              <a:t> </a:t>
            </a:r>
          </a:p>
          <a:p>
            <a:r>
              <a:rPr lang="pl-PL" sz="1400" b="1" dirty="0" smtClean="0">
                <a:cs typeface="Arial" pitchFamily="34" charset="0"/>
              </a:rPr>
              <a:t>         </a:t>
            </a:r>
            <a:r>
              <a:rPr lang="pl-PL" sz="1400" dirty="0" smtClean="0">
                <a:cs typeface="Arial" pitchFamily="34" charset="0"/>
              </a:rPr>
              <a:t>4,5 · 0,24 = _____            </a:t>
            </a:r>
            <a:r>
              <a:rPr lang="pl-PL" sz="1400" b="1" dirty="0" smtClean="0">
                <a:cs typeface="Arial" pitchFamily="34" charset="0"/>
              </a:rPr>
              <a:t>C. </a:t>
            </a:r>
            <a:r>
              <a:rPr lang="pl-PL" sz="1400" dirty="0" smtClean="0">
                <a:cs typeface="Arial" pitchFamily="34" charset="0"/>
              </a:rPr>
              <a:t>1,08        </a:t>
            </a:r>
            <a:r>
              <a:rPr lang="pl-PL" sz="1400" b="1" dirty="0" smtClean="0">
                <a:cs typeface="Arial" pitchFamily="34" charset="0"/>
              </a:rPr>
              <a:t>D. </a:t>
            </a:r>
            <a:r>
              <a:rPr lang="pl-PL" sz="1400" dirty="0" smtClean="0">
                <a:cs typeface="Arial" pitchFamily="34" charset="0"/>
              </a:rPr>
              <a:t>0,108</a:t>
            </a:r>
          </a:p>
          <a:p>
            <a:r>
              <a:rPr lang="pl-PL" sz="1400" dirty="0" smtClean="0">
                <a:cs typeface="Arial" pitchFamily="34" charset="0"/>
              </a:rPr>
              <a:t> </a:t>
            </a:r>
          </a:p>
        </p:txBody>
      </p:sp>
      <p:sp>
        <p:nvSpPr>
          <p:cNvPr id="35845" name="Rectangle 5"/>
          <p:cNvSpPr>
            <a:spLocks noChangeArrowheads="1"/>
          </p:cNvSpPr>
          <p:nvPr/>
        </p:nvSpPr>
        <p:spPr bwMode="auto">
          <a:xfrm>
            <a:off x="209320" y="3666322"/>
            <a:ext cx="8544155" cy="954107"/>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anose="020B0604020202020204" pitchFamily="34" charset="0"/>
              </a:rPr>
              <a:t>Wymaganie ogólne</a:t>
            </a:r>
            <a:endParaRPr kumimoji="0" lang="pl-PL" sz="1400" b="0" i="0" u="none" strike="noStrike" cap="none" normalizeH="0" baseline="0" dirty="0" smtClean="0">
              <a:ln>
                <a:noFill/>
              </a:ln>
              <a:solidFill>
                <a:schemeClr val="tx1"/>
              </a:solidFill>
              <a:effectLst/>
              <a:cs typeface="Arial" panose="020B0604020202020204" pitchFamily="34" charset="0"/>
            </a:endParaRPr>
          </a:p>
          <a:p>
            <a:pPr algn="just"/>
            <a:r>
              <a:rPr lang="pl-PL" sz="1400" i="1" dirty="0" smtClean="0">
                <a:cs typeface="Arial" panose="020B0604020202020204" pitchFamily="34" charset="0"/>
              </a:rPr>
              <a:t>I. Sprawność rachunkowa.</a:t>
            </a:r>
            <a:endParaRPr lang="pl-PL" sz="1400" dirty="0" smtClean="0">
              <a:cs typeface="Arial" panose="020B0604020202020204" pitchFamily="34" charset="0"/>
            </a:endParaRPr>
          </a:p>
          <a:p>
            <a:pPr algn="just"/>
            <a:r>
              <a:rPr lang="pl-PL" sz="1400" i="1" dirty="0" smtClean="0">
                <a:cs typeface="Arial" panose="020B0604020202020204" pitchFamily="34" charset="0"/>
              </a:rPr>
              <a:t>Uczeń wykonuje proste działania pamięciowe na liczbach naturalnych, całkowitych i ułamkach, zna </a:t>
            </a:r>
            <a:br>
              <a:rPr lang="pl-PL" sz="1400" i="1" dirty="0" smtClean="0">
                <a:cs typeface="Arial" panose="020B0604020202020204" pitchFamily="34" charset="0"/>
              </a:rPr>
            </a:br>
            <a:r>
              <a:rPr lang="pl-PL" sz="1400" i="1" dirty="0" smtClean="0">
                <a:cs typeface="Arial" panose="020B0604020202020204" pitchFamily="34" charset="0"/>
              </a:rPr>
              <a:t>i stosuje algorytmy działań pisemnych oraz potrafi wykorzystać te umiejętności w sytuacjach praktycznych.</a:t>
            </a:r>
            <a:endParaRPr lang="pl-PL" sz="1400" dirty="0">
              <a:cs typeface="Arial" panose="020B0604020202020204" pitchFamily="34" charset="0"/>
            </a:endParaRPr>
          </a:p>
        </p:txBody>
      </p:sp>
      <p:sp>
        <p:nvSpPr>
          <p:cNvPr id="14" name="Rectangle 5"/>
          <p:cNvSpPr>
            <a:spLocks noChangeArrowheads="1"/>
          </p:cNvSpPr>
          <p:nvPr/>
        </p:nvSpPr>
        <p:spPr bwMode="auto">
          <a:xfrm>
            <a:off x="209321" y="4786641"/>
            <a:ext cx="6599104" cy="523220"/>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cs typeface="Arial" panose="020B0604020202020204" pitchFamily="34" charset="0"/>
              </a:rPr>
              <a:t>Wymaganie szczegółowe</a:t>
            </a:r>
            <a:endParaRPr lang="pl-PL" sz="1400" dirty="0" smtClean="0">
              <a:cs typeface="Arial" panose="020B0604020202020204" pitchFamily="34" charset="0"/>
            </a:endParaRPr>
          </a:p>
          <a:p>
            <a:pPr algn="just"/>
            <a:r>
              <a:rPr lang="pl-PL" sz="1400" i="1" dirty="0" smtClean="0">
                <a:cs typeface="Arial" panose="020B0604020202020204" pitchFamily="34" charset="0"/>
              </a:rPr>
              <a:t>5.8. Uczeń wykonuje działania na ułamkach dziesiętnych </a:t>
            </a:r>
            <a:r>
              <a:rPr lang="pl-PL" sz="1400" dirty="0" smtClean="0">
                <a:cs typeface="Arial" panose="020B0604020202020204" pitchFamily="34" charset="0"/>
              </a:rPr>
              <a:t>[…]</a:t>
            </a:r>
            <a:r>
              <a:rPr lang="pl-PL" sz="1400" i="1" dirty="0" smtClean="0">
                <a:cs typeface="Arial" panose="020B0604020202020204" pitchFamily="34" charset="0"/>
              </a:rPr>
              <a:t>.</a:t>
            </a:r>
            <a:endParaRPr lang="pl-PL" sz="1400" dirty="0">
              <a:cs typeface="Arial" panose="020B0604020202020204" pitchFamily="34" charset="0"/>
            </a:endParaRPr>
          </a:p>
        </p:txBody>
      </p:sp>
      <p:sp>
        <p:nvSpPr>
          <p:cNvPr id="17" name="Rectangle 5"/>
          <p:cNvSpPr>
            <a:spLocks noChangeArrowheads="1"/>
          </p:cNvSpPr>
          <p:nvPr/>
        </p:nvSpPr>
        <p:spPr bwMode="auto">
          <a:xfrm>
            <a:off x="209321" y="5416388"/>
            <a:ext cx="6599103" cy="1292662"/>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r>
              <a:rPr lang="pl-PL" sz="1400" b="1" dirty="0" smtClean="0">
                <a:cs typeface="Arial" panose="020B0604020202020204" pitchFamily="34" charset="0"/>
              </a:rPr>
              <a:t>Rozwiązanie </a:t>
            </a:r>
            <a:endParaRPr lang="pl-PL" sz="1400" dirty="0" smtClean="0">
              <a:cs typeface="Arial" panose="020B0604020202020204" pitchFamily="34" charset="0"/>
            </a:endParaRPr>
          </a:p>
          <a:p>
            <a:r>
              <a:rPr lang="pl-PL" sz="1400" dirty="0" smtClean="0">
                <a:cs typeface="Arial" panose="020B0604020202020204" pitchFamily="34" charset="0"/>
              </a:rPr>
              <a:t>AC</a:t>
            </a:r>
          </a:p>
          <a:p>
            <a:endParaRPr lang="pl-PL" sz="800" dirty="0" smtClean="0">
              <a:cs typeface="Arial" panose="020B0604020202020204" pitchFamily="34" charset="0"/>
            </a:endParaRPr>
          </a:p>
          <a:p>
            <a:r>
              <a:rPr lang="pl-PL" sz="1400" b="1" dirty="0" smtClean="0">
                <a:cs typeface="Arial" panose="020B0604020202020204" pitchFamily="34" charset="0"/>
              </a:rPr>
              <a:t>Schemat punktowania</a:t>
            </a:r>
            <a:endParaRPr lang="pl-PL" sz="1400" dirty="0" smtClean="0">
              <a:cs typeface="Arial" panose="020B0604020202020204" pitchFamily="34" charset="0"/>
            </a:endParaRPr>
          </a:p>
          <a:p>
            <a:r>
              <a:rPr lang="pl-PL" sz="1400" dirty="0" smtClean="0">
                <a:cs typeface="Arial" panose="020B0604020202020204" pitchFamily="34" charset="0"/>
              </a:rPr>
              <a:t>1 </a:t>
            </a:r>
            <a:r>
              <a:rPr lang="pl-PL" sz="1400" dirty="0" err="1" smtClean="0">
                <a:cs typeface="Arial" panose="020B0604020202020204" pitchFamily="34" charset="0"/>
              </a:rPr>
              <a:t>pkt</a:t>
            </a:r>
            <a:r>
              <a:rPr lang="pl-PL" sz="1400" dirty="0" smtClean="0">
                <a:cs typeface="Arial" panose="020B0604020202020204" pitchFamily="34" charset="0"/>
              </a:rPr>
              <a:t> – za zaznaczenie poprawnej odpowiedzi.</a:t>
            </a:r>
          </a:p>
          <a:p>
            <a:r>
              <a:rPr lang="pl-PL" sz="1400" dirty="0" smtClean="0">
                <a:cs typeface="Arial" panose="020B0604020202020204" pitchFamily="34" charset="0"/>
              </a:rPr>
              <a:t>0 </a:t>
            </a:r>
            <a:r>
              <a:rPr lang="pl-PL" sz="1400" dirty="0" err="1" smtClean="0">
                <a:cs typeface="Arial" panose="020B0604020202020204" pitchFamily="34" charset="0"/>
              </a:rPr>
              <a:t>pkt</a:t>
            </a:r>
            <a:r>
              <a:rPr lang="pl-PL" sz="1400" dirty="0" smtClean="0">
                <a:cs typeface="Arial" panose="020B0604020202020204" pitchFamily="34" charset="0"/>
              </a:rPr>
              <a:t> – za zaznaczenie niepełnej lub błędnej odpowiedzi albo brak odpowiedzi.</a:t>
            </a:r>
            <a:endParaRPr lang="pl-PL" sz="1400" dirty="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z="1400" smtClean="0">
                <a:latin typeface="+mn-lt"/>
              </a:rPr>
              <a:pPr/>
              <a:t>11</a:t>
            </a:fld>
            <a:endParaRPr lang="pl-PL" sz="1400">
              <a:latin typeface="+mn-lt"/>
            </a:endParaRPr>
          </a:p>
        </p:txBody>
      </p:sp>
      <p:sp>
        <p:nvSpPr>
          <p:cNvPr id="35843" name="Rectangle 3"/>
          <p:cNvSpPr>
            <a:spLocks noChangeArrowheads="1"/>
          </p:cNvSpPr>
          <p:nvPr/>
        </p:nvSpPr>
        <p:spPr bwMode="auto">
          <a:xfrm>
            <a:off x="154236" y="1534189"/>
            <a:ext cx="5103565" cy="4785926"/>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Zadanie  (0–1) </a:t>
            </a:r>
          </a:p>
          <a:p>
            <a:r>
              <a:rPr lang="pl-PL" sz="1400" dirty="0" smtClean="0">
                <a:cs typeface="Arial" panose="020B0604020202020204" pitchFamily="34" charset="0"/>
              </a:rPr>
              <a:t>Na rysunku przedstawiono dwa trójkąty: </a:t>
            </a:r>
            <a:r>
              <a:rPr lang="pl-PL" sz="1400" i="1" dirty="0" err="1" smtClean="0">
                <a:cs typeface="Arial" panose="020B0604020202020204" pitchFamily="34" charset="0"/>
              </a:rPr>
              <a:t>KLM</a:t>
            </a:r>
            <a:r>
              <a:rPr lang="pl-PL" sz="1400" i="1" dirty="0" smtClean="0">
                <a:cs typeface="Arial" panose="020B0604020202020204" pitchFamily="34" charset="0"/>
              </a:rPr>
              <a:t> </a:t>
            </a:r>
            <a:r>
              <a:rPr lang="pl-PL" sz="1400" dirty="0" smtClean="0">
                <a:cs typeface="Arial" panose="020B0604020202020204" pitchFamily="34" charset="0"/>
              </a:rPr>
              <a:t>i </a:t>
            </a:r>
            <a:r>
              <a:rPr lang="pl-PL" sz="1400" i="1" dirty="0" err="1" smtClean="0">
                <a:cs typeface="Arial" panose="020B0604020202020204" pitchFamily="34" charset="0"/>
              </a:rPr>
              <a:t>PRS</a:t>
            </a:r>
            <a:r>
              <a:rPr lang="pl-PL" sz="1400" dirty="0" smtClean="0">
                <a:cs typeface="Arial" panose="020B0604020202020204" pitchFamily="34" charset="0"/>
              </a:rPr>
              <a:t>. Trójkąty te mają taką samą wysokość i po dwa równe boki.</a:t>
            </a:r>
            <a:r>
              <a:rPr lang="pl-PL" sz="1400" b="1" dirty="0" smtClean="0">
                <a:cs typeface="Arial" panose="020B0604020202020204" pitchFamily="34" charset="0"/>
              </a:rPr>
              <a:t> </a:t>
            </a:r>
            <a:endParaRPr lang="pl-PL" sz="1400" dirty="0" smtClean="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eaLnBrk="0" fontAlgn="base" hangingPunct="0">
              <a:spcBef>
                <a:spcPct val="0"/>
              </a:spcBef>
              <a:spcAft>
                <a:spcPct val="0"/>
              </a:spcAft>
            </a:pPr>
            <a:r>
              <a:rPr lang="pl-PL" sz="1200" b="1" dirty="0" smtClean="0">
                <a:cs typeface="Arial" pitchFamily="34" charset="0"/>
              </a:rPr>
              <a:t>Oceń prawdziwość podanych zdań. Zaznacz P, jeśli zdanie jest prawdziwe, lub F – jeśli jest fałszywe.</a:t>
            </a: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p:txBody>
      </p:sp>
      <p:sp>
        <p:nvSpPr>
          <p:cNvPr id="35845" name="Rectangle 5"/>
          <p:cNvSpPr>
            <a:spLocks noChangeArrowheads="1"/>
          </p:cNvSpPr>
          <p:nvPr/>
        </p:nvSpPr>
        <p:spPr bwMode="auto">
          <a:xfrm>
            <a:off x="5372389" y="1551709"/>
            <a:ext cx="3576236" cy="1169551"/>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anose="020B0604020202020204" pitchFamily="34" charset="0"/>
              </a:rPr>
              <a:t>Wymaganie ogólne</a:t>
            </a:r>
            <a:endParaRPr kumimoji="0" lang="pl-PL" sz="1400" b="0" i="0" u="none" strike="noStrike" cap="none" normalizeH="0" baseline="0" dirty="0" smtClean="0">
              <a:ln>
                <a:noFill/>
              </a:ln>
              <a:solidFill>
                <a:schemeClr val="tx1"/>
              </a:solidFill>
              <a:effectLst/>
              <a:cs typeface="Arial" panose="020B0604020202020204" pitchFamily="34" charset="0"/>
            </a:endParaRPr>
          </a:p>
          <a:p>
            <a:pPr algn="just"/>
            <a:r>
              <a:rPr lang="pl-PL" sz="1400" i="1" dirty="0" smtClean="0">
                <a:cs typeface="Arial" panose="020B0604020202020204" pitchFamily="34" charset="0"/>
              </a:rPr>
              <a:t>III. Modelowanie matematyczne.</a:t>
            </a:r>
            <a:endParaRPr lang="pl-PL" sz="1400" dirty="0" smtClean="0">
              <a:cs typeface="Arial" panose="020B0604020202020204" pitchFamily="34" charset="0"/>
            </a:endParaRPr>
          </a:p>
          <a:p>
            <a:pPr algn="just"/>
            <a:r>
              <a:rPr lang="pl-PL" sz="1400" i="1" dirty="0" smtClean="0">
                <a:cs typeface="Arial" panose="020B0604020202020204" pitchFamily="34" charset="0"/>
              </a:rPr>
              <a:t>Uczeń dobiera odpowiedni model matematyczny do prostej sytuacji, stosuje poznane wzory i zależności </a:t>
            </a:r>
            <a:r>
              <a:rPr lang="pl-PL" sz="1400" dirty="0" smtClean="0">
                <a:cs typeface="Arial" panose="020B0604020202020204" pitchFamily="34" charset="0"/>
              </a:rPr>
              <a:t>[…]</a:t>
            </a:r>
            <a:endParaRPr lang="pl-PL" sz="1400" dirty="0">
              <a:cs typeface="Arial" panose="020B0604020202020204" pitchFamily="34" charset="0"/>
            </a:endParaRPr>
          </a:p>
        </p:txBody>
      </p:sp>
      <p:sp>
        <p:nvSpPr>
          <p:cNvPr id="14" name="Rectangle 5"/>
          <p:cNvSpPr>
            <a:spLocks noChangeArrowheads="1"/>
          </p:cNvSpPr>
          <p:nvPr/>
        </p:nvSpPr>
        <p:spPr bwMode="auto">
          <a:xfrm>
            <a:off x="5391150" y="2849469"/>
            <a:ext cx="3566711" cy="2031325"/>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cs typeface="Arial" panose="020B0604020202020204" pitchFamily="34" charset="0"/>
              </a:rPr>
              <a:t>Wymaganie szczegółowe</a:t>
            </a:r>
            <a:endParaRPr lang="pl-PL" sz="1400" dirty="0" smtClean="0">
              <a:cs typeface="Arial" panose="020B0604020202020204" pitchFamily="34" charset="0"/>
            </a:endParaRPr>
          </a:p>
          <a:p>
            <a:pPr algn="just"/>
            <a:r>
              <a:rPr lang="pl-PL" sz="1400" i="1" dirty="0" smtClean="0">
                <a:cs typeface="Arial" panose="020B0604020202020204" pitchFamily="34" charset="0"/>
              </a:rPr>
              <a:t>11.2. Uczeń oblicza pola: kwadratu, prostokąta, rombu, równoległoboku, trójkąta </a:t>
            </a:r>
            <a:r>
              <a:rPr lang="pl-PL" sz="1400" dirty="0" smtClean="0">
                <a:cs typeface="Arial" panose="020B0604020202020204" pitchFamily="34" charset="0"/>
              </a:rPr>
              <a:t>[…]</a:t>
            </a:r>
            <a:r>
              <a:rPr lang="pl-PL" sz="1400" i="1" dirty="0" smtClean="0">
                <a:cs typeface="Arial" panose="020B0604020202020204" pitchFamily="34" charset="0"/>
              </a:rPr>
              <a:t>.</a:t>
            </a:r>
            <a:endParaRPr lang="pl-PL" sz="1400" dirty="0" smtClean="0">
              <a:cs typeface="Arial" panose="020B0604020202020204" pitchFamily="34" charset="0"/>
            </a:endParaRPr>
          </a:p>
          <a:p>
            <a:pPr algn="just"/>
            <a:r>
              <a:rPr lang="pl-PL" sz="1400" i="1" dirty="0" smtClean="0">
                <a:cs typeface="Arial" panose="020B0604020202020204" pitchFamily="34" charset="0"/>
              </a:rPr>
              <a:t>Klasa III. Edukacja matematyczna p. 16. Uczeń </a:t>
            </a:r>
            <a:r>
              <a:rPr lang="pl-PL" sz="1400" dirty="0" smtClean="0">
                <a:cs typeface="Arial" panose="020B0604020202020204" pitchFamily="34" charset="0"/>
              </a:rPr>
              <a:t>[…]</a:t>
            </a:r>
            <a:r>
              <a:rPr lang="pl-PL" sz="1400" i="1" dirty="0" smtClean="0">
                <a:cs typeface="Arial" panose="020B0604020202020204" pitchFamily="34" charset="0"/>
              </a:rPr>
              <a:t> oblicza obwody trójkątów </a:t>
            </a:r>
            <a:r>
              <a:rPr lang="pl-PL" sz="1400" dirty="0" smtClean="0">
                <a:cs typeface="Arial" panose="020B0604020202020204" pitchFamily="34" charset="0"/>
              </a:rPr>
              <a:t>[…]</a:t>
            </a:r>
            <a:r>
              <a:rPr lang="pl-PL" sz="1400" i="1" dirty="0" smtClean="0">
                <a:cs typeface="Arial" panose="020B0604020202020204" pitchFamily="34" charset="0"/>
              </a:rPr>
              <a:t>.</a:t>
            </a:r>
            <a:endParaRPr lang="pl-PL" sz="1400" dirty="0" smtClean="0">
              <a:cs typeface="Arial" panose="020B0604020202020204" pitchFamily="34" charset="0"/>
            </a:endParaRPr>
          </a:p>
          <a:p>
            <a:pPr algn="just"/>
            <a:r>
              <a:rPr lang="pl-PL" sz="1400" i="1" dirty="0" smtClean="0">
                <a:cs typeface="Arial" panose="020B0604020202020204" pitchFamily="34" charset="0"/>
              </a:rPr>
              <a:t>Klasa I. Edukacja matematyczna p. 3a. Uczeń w zakresie pomiaru </a:t>
            </a:r>
            <a:r>
              <a:rPr lang="pl-PL" sz="1400" dirty="0" smtClean="0">
                <a:cs typeface="Arial" panose="020B0604020202020204" pitchFamily="34" charset="0"/>
              </a:rPr>
              <a:t>[…]</a:t>
            </a:r>
            <a:r>
              <a:rPr lang="pl-PL" sz="1400" i="1" dirty="0" smtClean="0">
                <a:cs typeface="Arial" panose="020B0604020202020204" pitchFamily="34" charset="0"/>
              </a:rPr>
              <a:t> porównuje długości obiektów.</a:t>
            </a:r>
            <a:endParaRPr lang="pl-PL" sz="1400" dirty="0">
              <a:cs typeface="Arial" panose="020B0604020202020204" pitchFamily="34" charset="0"/>
            </a:endParaRPr>
          </a:p>
        </p:txBody>
      </p:sp>
      <p:sp>
        <p:nvSpPr>
          <p:cNvPr id="17" name="Rectangle 5"/>
          <p:cNvSpPr>
            <a:spLocks noChangeArrowheads="1"/>
          </p:cNvSpPr>
          <p:nvPr/>
        </p:nvSpPr>
        <p:spPr bwMode="auto">
          <a:xfrm>
            <a:off x="5391151" y="5012253"/>
            <a:ext cx="3566710" cy="1600438"/>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cs typeface="Arial" panose="020B0604020202020204" pitchFamily="34" charset="0"/>
              </a:rPr>
              <a:t>Rozwiązanie </a:t>
            </a:r>
            <a:endParaRPr lang="pl-PL" sz="1400" dirty="0" smtClean="0">
              <a:cs typeface="Arial" panose="020B0604020202020204" pitchFamily="34" charset="0"/>
            </a:endParaRPr>
          </a:p>
          <a:p>
            <a:pPr algn="just"/>
            <a:r>
              <a:rPr lang="pl-PL" sz="1400" dirty="0" err="1" smtClean="0">
                <a:cs typeface="Arial" panose="020B0604020202020204" pitchFamily="34" charset="0"/>
              </a:rPr>
              <a:t>PF</a:t>
            </a:r>
            <a:endParaRPr lang="pl-PL" sz="1400" dirty="0" smtClean="0">
              <a:cs typeface="Arial" panose="020B0604020202020204" pitchFamily="34" charset="0"/>
            </a:endParaRPr>
          </a:p>
          <a:p>
            <a:pPr algn="just"/>
            <a:endParaRPr lang="pl-PL" sz="1400" dirty="0" smtClean="0">
              <a:cs typeface="Arial" panose="020B0604020202020204" pitchFamily="34" charset="0"/>
            </a:endParaRPr>
          </a:p>
          <a:p>
            <a:pPr algn="just"/>
            <a:r>
              <a:rPr lang="pl-PL" sz="1400" b="1" dirty="0" smtClean="0">
                <a:cs typeface="Arial" panose="020B0604020202020204" pitchFamily="34" charset="0"/>
              </a:rPr>
              <a:t>Schemat punktowania</a:t>
            </a:r>
            <a:endParaRPr lang="pl-PL" sz="1400" dirty="0" smtClean="0">
              <a:cs typeface="Arial" panose="020B0604020202020204" pitchFamily="34" charset="0"/>
            </a:endParaRPr>
          </a:p>
          <a:p>
            <a:pPr algn="just"/>
            <a:r>
              <a:rPr lang="pl-PL" sz="1400" dirty="0" smtClean="0">
                <a:cs typeface="Arial" panose="020B0604020202020204" pitchFamily="34" charset="0"/>
              </a:rPr>
              <a:t>1 </a:t>
            </a:r>
            <a:r>
              <a:rPr lang="pl-PL" sz="1400" dirty="0" err="1" smtClean="0">
                <a:cs typeface="Arial" panose="020B0604020202020204" pitchFamily="34" charset="0"/>
              </a:rPr>
              <a:t>pkt</a:t>
            </a:r>
            <a:r>
              <a:rPr lang="pl-PL" sz="1400" dirty="0" smtClean="0">
                <a:cs typeface="Arial" panose="020B0604020202020204" pitchFamily="34" charset="0"/>
              </a:rPr>
              <a:t> – za zaznaczenie poprawnej odpowiedzi.</a:t>
            </a:r>
          </a:p>
          <a:p>
            <a:pPr algn="just"/>
            <a:r>
              <a:rPr lang="pl-PL" sz="1400" dirty="0" smtClean="0">
                <a:cs typeface="Arial" panose="020B0604020202020204" pitchFamily="34" charset="0"/>
              </a:rPr>
              <a:t>0 </a:t>
            </a:r>
            <a:r>
              <a:rPr lang="pl-PL" sz="1400" dirty="0" err="1" smtClean="0">
                <a:cs typeface="Arial" panose="020B0604020202020204" pitchFamily="34" charset="0"/>
              </a:rPr>
              <a:t>pkt</a:t>
            </a:r>
            <a:r>
              <a:rPr lang="pl-PL" sz="1400" dirty="0" smtClean="0">
                <a:cs typeface="Arial" panose="020B0604020202020204" pitchFamily="34" charset="0"/>
              </a:rPr>
              <a:t> – za zaznaczenie niepełnej lub błędnej odpowiedzi albo brak odpowiedzi.</a:t>
            </a:r>
            <a:endParaRPr lang="pl-PL" sz="1400" dirty="0">
              <a:cs typeface="Arial" panose="020B0604020202020204" pitchFamily="34" charset="0"/>
            </a:endParaRPr>
          </a:p>
        </p:txBody>
      </p:sp>
      <p:pic>
        <p:nvPicPr>
          <p:cNvPr id="9" name="Obraz 8"/>
          <p:cNvPicPr/>
          <p:nvPr/>
        </p:nvPicPr>
        <p:blipFill>
          <a:blip r:embed="rId2" cstate="print"/>
          <a:srcRect/>
          <a:stretch>
            <a:fillRect/>
          </a:stretch>
        </p:blipFill>
        <p:spPr bwMode="auto">
          <a:xfrm>
            <a:off x="598170" y="2366645"/>
            <a:ext cx="4404360" cy="1838960"/>
          </a:xfrm>
          <a:prstGeom prst="rect">
            <a:avLst/>
          </a:prstGeom>
          <a:noFill/>
          <a:ln w="9525">
            <a:noFill/>
            <a:miter lim="800000"/>
            <a:headEnd/>
            <a:tailEnd/>
          </a:ln>
        </p:spPr>
      </p:pic>
      <p:graphicFrame>
        <p:nvGraphicFramePr>
          <p:cNvPr id="10" name="Tabela 9"/>
          <p:cNvGraphicFramePr>
            <a:graphicFrameLocks noGrp="1"/>
          </p:cNvGraphicFramePr>
          <p:nvPr/>
        </p:nvGraphicFramePr>
        <p:xfrm>
          <a:off x="536575" y="5324474"/>
          <a:ext cx="4330699" cy="728346"/>
        </p:xfrm>
        <a:graphic>
          <a:graphicData uri="http://schemas.openxmlformats.org/drawingml/2006/table">
            <a:tbl>
              <a:tblPr/>
              <a:tblGrid>
                <a:gridCol w="3644361"/>
                <a:gridCol w="343169"/>
                <a:gridCol w="343169"/>
              </a:tblGrid>
              <a:tr h="364173">
                <a:tc>
                  <a:txBody>
                    <a:bodyPr/>
                    <a:lstStyle/>
                    <a:p>
                      <a:pPr>
                        <a:lnSpc>
                          <a:spcPct val="115000"/>
                        </a:lnSpc>
                        <a:spcAft>
                          <a:spcPts val="0"/>
                        </a:spcAft>
                      </a:pPr>
                      <a:r>
                        <a:rPr lang="pl-PL" sz="1400" dirty="0">
                          <a:latin typeface="+mn-lt"/>
                          <a:ea typeface="Calibri"/>
                        </a:rPr>
                        <a:t>Trójkąty </a:t>
                      </a:r>
                      <a:r>
                        <a:rPr lang="pl-PL" sz="1400" i="1" dirty="0" err="1">
                          <a:latin typeface="+mn-lt"/>
                          <a:ea typeface="Calibri"/>
                        </a:rPr>
                        <a:t>KLM</a:t>
                      </a:r>
                      <a:r>
                        <a:rPr lang="pl-PL" sz="1400" dirty="0">
                          <a:latin typeface="+mn-lt"/>
                          <a:ea typeface="Calibri"/>
                        </a:rPr>
                        <a:t> i </a:t>
                      </a:r>
                      <a:r>
                        <a:rPr lang="pl-PL" sz="1400" i="1" dirty="0" err="1">
                          <a:latin typeface="+mn-lt"/>
                          <a:ea typeface="Calibri"/>
                        </a:rPr>
                        <a:t>PRS</a:t>
                      </a:r>
                      <a:r>
                        <a:rPr lang="pl-PL" sz="1400" dirty="0">
                          <a:latin typeface="+mn-lt"/>
                          <a:ea typeface="Calibri"/>
                        </a:rPr>
                        <a:t> mają równe pola.</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P</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F</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64173">
                <a:tc>
                  <a:txBody>
                    <a:bodyPr/>
                    <a:lstStyle/>
                    <a:p>
                      <a:pPr>
                        <a:lnSpc>
                          <a:spcPct val="115000"/>
                        </a:lnSpc>
                        <a:spcAft>
                          <a:spcPts val="0"/>
                        </a:spcAft>
                      </a:pPr>
                      <a:r>
                        <a:rPr lang="pl-PL" sz="1400" dirty="0">
                          <a:latin typeface="+mn-lt"/>
                          <a:ea typeface="Calibri"/>
                        </a:rPr>
                        <a:t>Trójkąty </a:t>
                      </a:r>
                      <a:r>
                        <a:rPr lang="pl-PL" sz="1400" i="1" dirty="0" err="1">
                          <a:latin typeface="+mn-lt"/>
                          <a:ea typeface="Calibri"/>
                        </a:rPr>
                        <a:t>KLM</a:t>
                      </a:r>
                      <a:r>
                        <a:rPr lang="pl-PL" sz="1400" dirty="0">
                          <a:latin typeface="+mn-lt"/>
                          <a:ea typeface="Calibri"/>
                        </a:rPr>
                        <a:t> i </a:t>
                      </a:r>
                      <a:r>
                        <a:rPr lang="pl-PL" sz="1400" i="1" dirty="0" err="1">
                          <a:latin typeface="+mn-lt"/>
                          <a:ea typeface="Calibri"/>
                        </a:rPr>
                        <a:t>PRS</a:t>
                      </a:r>
                      <a:r>
                        <a:rPr lang="pl-PL" sz="1400" dirty="0">
                          <a:latin typeface="+mn-lt"/>
                          <a:ea typeface="Calibri"/>
                        </a:rPr>
                        <a:t> mają równe obwody.</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P</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dirty="0">
                          <a:latin typeface="+mn-lt"/>
                          <a:ea typeface="Calibri"/>
                        </a:rPr>
                        <a:t>F</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2" cstate="print"/>
          <a:srcRect/>
          <a:stretch>
            <a:fillRect/>
          </a:stretch>
        </p:blipFill>
        <p:spPr bwMode="auto">
          <a:xfrm>
            <a:off x="2037598" y="4695597"/>
            <a:ext cx="4640260" cy="2079275"/>
          </a:xfrm>
          <a:prstGeom prst="rect">
            <a:avLst/>
          </a:prstGeom>
          <a:noFill/>
          <a:ln w="9525">
            <a:solidFill>
              <a:srgbClr val="0070C0"/>
            </a:solidFill>
            <a:miter lim="800000"/>
            <a:headEnd/>
            <a:tailEnd/>
          </a:ln>
        </p:spPr>
      </p:pic>
      <p:sp>
        <p:nvSpPr>
          <p:cNvPr id="1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12</a:t>
            </a:fld>
            <a:endParaRPr lang="pl-PL"/>
          </a:p>
        </p:txBody>
      </p:sp>
      <p:sp>
        <p:nvSpPr>
          <p:cNvPr id="12" name="pole tekstowe 11"/>
          <p:cNvSpPr txBox="1"/>
          <p:nvPr/>
        </p:nvSpPr>
        <p:spPr>
          <a:xfrm>
            <a:off x="121186" y="2013527"/>
            <a:ext cx="8034523" cy="954107"/>
          </a:xfrm>
          <a:prstGeom prst="rect">
            <a:avLst/>
          </a:prstGeom>
          <a:solidFill>
            <a:schemeClr val="accent5">
              <a:lumMod val="20000"/>
              <a:lumOff val="80000"/>
            </a:schemeClr>
          </a:solidFill>
          <a:ln>
            <a:solidFill>
              <a:schemeClr val="tx2"/>
            </a:solidFill>
          </a:ln>
        </p:spPr>
        <p:txBody>
          <a:bodyPr wrap="square" rtlCol="0">
            <a:spAutoFit/>
          </a:bodyPr>
          <a:lstStyle/>
          <a:p>
            <a:r>
              <a:rPr lang="pl-PL" sz="1400" b="1" dirty="0" smtClean="0">
                <a:cs typeface="Arial" panose="020B0604020202020204" pitchFamily="34" charset="0"/>
              </a:rPr>
              <a:t>Zadanie (0–3)</a:t>
            </a:r>
          </a:p>
          <a:p>
            <a:r>
              <a:rPr lang="pl-PL" sz="1400" dirty="0" smtClean="0">
                <a:cs typeface="Arial" panose="020B0604020202020204" pitchFamily="34" charset="0"/>
              </a:rPr>
              <a:t>Marta zaprosiła na swoje urodziny 13 osób. Dla każdej z nich i dla siebie zamierza kupić po ¾ litra soku. </a:t>
            </a:r>
            <a:br>
              <a:rPr lang="pl-PL" sz="1400" dirty="0" smtClean="0">
                <a:cs typeface="Arial" panose="020B0604020202020204" pitchFamily="34" charset="0"/>
              </a:rPr>
            </a:br>
            <a:r>
              <a:rPr lang="pl-PL" sz="1400" dirty="0" smtClean="0">
                <a:cs typeface="Arial" panose="020B0604020202020204" pitchFamily="34" charset="0"/>
              </a:rPr>
              <a:t>Sok sprzedawany jest w kartonach o pojemności 2 litry.</a:t>
            </a:r>
          </a:p>
          <a:p>
            <a:r>
              <a:rPr lang="pl-PL" sz="1400" b="1" dirty="0" smtClean="0">
                <a:cs typeface="Arial" panose="020B0604020202020204" pitchFamily="34" charset="0"/>
              </a:rPr>
              <a:t>Ile najmniej takich kartonów powinna kupić?</a:t>
            </a:r>
            <a:endParaRPr lang="pl-PL" sz="1400" dirty="0" smtClean="0">
              <a:cs typeface="Arial" panose="020B0604020202020204" pitchFamily="34" charset="0"/>
            </a:endParaRPr>
          </a:p>
        </p:txBody>
      </p:sp>
      <p:sp>
        <p:nvSpPr>
          <p:cNvPr id="15" name="pole tekstowe 14"/>
          <p:cNvSpPr txBox="1"/>
          <p:nvPr/>
        </p:nvSpPr>
        <p:spPr>
          <a:xfrm>
            <a:off x="1209972" y="3241962"/>
            <a:ext cx="2650828" cy="1384995"/>
          </a:xfrm>
          <a:prstGeom prst="rect">
            <a:avLst/>
          </a:prstGeom>
          <a:solidFill>
            <a:schemeClr val="bg1"/>
          </a:solidFill>
          <a:ln>
            <a:solidFill>
              <a:srgbClr val="FF0000"/>
            </a:solidFill>
          </a:ln>
        </p:spPr>
        <p:txBody>
          <a:bodyPr wrap="square" rtlCol="0">
            <a:spAutoFit/>
          </a:bodyPr>
          <a:lstStyle/>
          <a:p>
            <a:r>
              <a:rPr lang="pl-PL" sz="1400" b="1" dirty="0" smtClean="0"/>
              <a:t>I rozwiązanie</a:t>
            </a:r>
            <a:endParaRPr lang="pl-PL" sz="1400" dirty="0" smtClean="0"/>
          </a:p>
          <a:p>
            <a:r>
              <a:rPr lang="pl-PL" sz="1400" dirty="0" smtClean="0"/>
              <a:t>Osoby: 13 + 1 = 14</a:t>
            </a:r>
          </a:p>
          <a:p>
            <a:r>
              <a:rPr lang="pl-PL" sz="1400" dirty="0" smtClean="0"/>
              <a:t>Sok w litrach: </a:t>
            </a:r>
          </a:p>
          <a:p>
            <a:r>
              <a:rPr lang="pl-PL" sz="1400" dirty="0" smtClean="0"/>
              <a:t>10,5 : 2 = 5,25</a:t>
            </a:r>
          </a:p>
          <a:p>
            <a:r>
              <a:rPr lang="pl-PL" sz="1400" dirty="0" smtClean="0"/>
              <a:t>Odpowiedź: Marta powinna kupić 6 kartonów soku.</a:t>
            </a:r>
            <a:endParaRPr lang="pl-PL" sz="1400" dirty="0"/>
          </a:p>
        </p:txBody>
      </p:sp>
      <p:grpSp>
        <p:nvGrpSpPr>
          <p:cNvPr id="2" name="Grupa 20"/>
          <p:cNvGrpSpPr/>
          <p:nvPr/>
        </p:nvGrpSpPr>
        <p:grpSpPr>
          <a:xfrm>
            <a:off x="5366336" y="3260442"/>
            <a:ext cx="3565228" cy="1588649"/>
            <a:chOff x="5366336" y="3260442"/>
            <a:chExt cx="3565228" cy="1661993"/>
          </a:xfrm>
        </p:grpSpPr>
        <p:sp>
          <p:nvSpPr>
            <p:cNvPr id="16" name="pole tekstowe 15"/>
            <p:cNvSpPr txBox="1"/>
            <p:nvPr/>
          </p:nvSpPr>
          <p:spPr>
            <a:xfrm>
              <a:off x="5366336" y="3260442"/>
              <a:ext cx="3565228" cy="1661993"/>
            </a:xfrm>
            <a:prstGeom prst="rect">
              <a:avLst/>
            </a:prstGeom>
            <a:solidFill>
              <a:schemeClr val="bg1"/>
            </a:solidFill>
            <a:ln>
              <a:solidFill>
                <a:srgbClr val="008000"/>
              </a:solidFill>
            </a:ln>
          </p:spPr>
          <p:txBody>
            <a:bodyPr wrap="square" rtlCol="0">
              <a:spAutoFit/>
            </a:bodyPr>
            <a:lstStyle/>
            <a:p>
              <a:r>
                <a:rPr lang="pl-PL" sz="1400" b="1" dirty="0" smtClean="0"/>
                <a:t>II rozwiązanie</a:t>
              </a:r>
              <a:endParaRPr lang="pl-PL" sz="1400" dirty="0" smtClean="0"/>
            </a:p>
            <a:p>
              <a:endParaRPr lang="pl-PL" sz="1400" dirty="0" smtClean="0"/>
            </a:p>
            <a:p>
              <a:endParaRPr lang="pl-PL" sz="1400" dirty="0" smtClean="0"/>
            </a:p>
            <a:p>
              <a:r>
                <a:rPr lang="pl-PL" sz="1400" dirty="0" smtClean="0"/>
                <a:t>                           – trzeba kupić 10,5 litra soku</a:t>
              </a:r>
            </a:p>
            <a:p>
              <a:r>
                <a:rPr lang="pl-PL" sz="1400" dirty="0" smtClean="0"/>
                <a:t>2 + </a:t>
              </a:r>
              <a:r>
                <a:rPr lang="pl-PL" sz="1400" dirty="0" err="1" smtClean="0"/>
                <a:t>2</a:t>
              </a:r>
              <a:r>
                <a:rPr lang="pl-PL" sz="1400" dirty="0" smtClean="0"/>
                <a:t> + </a:t>
              </a:r>
              <a:r>
                <a:rPr lang="pl-PL" sz="1400" dirty="0" err="1" smtClean="0"/>
                <a:t>2</a:t>
              </a:r>
              <a:r>
                <a:rPr lang="pl-PL" sz="1400" dirty="0" smtClean="0"/>
                <a:t> + </a:t>
              </a:r>
              <a:r>
                <a:rPr lang="pl-PL" sz="1400" dirty="0" err="1" smtClean="0"/>
                <a:t>2</a:t>
              </a:r>
              <a:r>
                <a:rPr lang="pl-PL" sz="1400" dirty="0" smtClean="0"/>
                <a:t> + </a:t>
              </a:r>
              <a:r>
                <a:rPr lang="pl-PL" sz="1400" dirty="0" err="1" smtClean="0"/>
                <a:t>2</a:t>
              </a:r>
              <a:r>
                <a:rPr lang="pl-PL" sz="1400" dirty="0" smtClean="0"/>
                <a:t> = 10</a:t>
              </a:r>
            </a:p>
            <a:p>
              <a:r>
                <a:rPr lang="pl-PL" sz="1400" dirty="0" smtClean="0"/>
                <a:t>2 + </a:t>
              </a:r>
              <a:r>
                <a:rPr lang="pl-PL" sz="1400" dirty="0" err="1" smtClean="0"/>
                <a:t>2</a:t>
              </a:r>
              <a:r>
                <a:rPr lang="pl-PL" sz="1400" dirty="0" smtClean="0"/>
                <a:t> + </a:t>
              </a:r>
              <a:r>
                <a:rPr lang="pl-PL" sz="1400" dirty="0" err="1" smtClean="0"/>
                <a:t>2</a:t>
              </a:r>
              <a:r>
                <a:rPr lang="pl-PL" sz="1400" dirty="0" smtClean="0"/>
                <a:t> + </a:t>
              </a:r>
              <a:r>
                <a:rPr lang="pl-PL" sz="1400" dirty="0" err="1" smtClean="0"/>
                <a:t>2</a:t>
              </a:r>
              <a:r>
                <a:rPr lang="pl-PL" sz="1400" dirty="0" smtClean="0"/>
                <a:t> + </a:t>
              </a:r>
              <a:r>
                <a:rPr lang="pl-PL" sz="1400" dirty="0" err="1" smtClean="0"/>
                <a:t>2</a:t>
              </a:r>
              <a:r>
                <a:rPr lang="pl-PL" sz="1400" dirty="0" smtClean="0"/>
                <a:t> + </a:t>
              </a:r>
              <a:r>
                <a:rPr lang="pl-PL" sz="1400" dirty="0" err="1" smtClean="0"/>
                <a:t>2</a:t>
              </a:r>
              <a:r>
                <a:rPr lang="pl-PL" sz="1400" dirty="0" smtClean="0"/>
                <a:t> = 12</a:t>
              </a:r>
            </a:p>
            <a:p>
              <a:r>
                <a:rPr lang="pl-PL" sz="1400" dirty="0" smtClean="0"/>
                <a:t>Odpowiedź: Powinna kupić 6 kartonów soku.</a:t>
              </a:r>
              <a:endParaRPr lang="pl-PL" sz="1400" dirty="0"/>
            </a:p>
          </p:txBody>
        </p:sp>
        <p:pic>
          <p:nvPicPr>
            <p:cNvPr id="3079" name="Picture 7"/>
            <p:cNvPicPr>
              <a:picLocks noChangeAspect="1" noChangeArrowheads="1"/>
            </p:cNvPicPr>
            <p:nvPr/>
          </p:nvPicPr>
          <p:blipFill>
            <a:blip r:embed="rId3" cstate="print"/>
            <a:srcRect r="78448"/>
            <a:stretch>
              <a:fillRect/>
            </a:stretch>
          </p:blipFill>
          <p:spPr bwMode="auto">
            <a:xfrm>
              <a:off x="5401541" y="3600907"/>
              <a:ext cx="1238539" cy="603161"/>
            </a:xfrm>
            <a:prstGeom prst="rect">
              <a:avLst/>
            </a:prstGeom>
            <a:noFill/>
            <a:ln w="9525">
              <a:noFill/>
              <a:miter lim="800000"/>
              <a:headEnd/>
              <a:tailEnd/>
            </a:ln>
            <a:effectLst/>
          </p:spPr>
        </p:pic>
      </p:grpSp>
      <p:cxnSp>
        <p:nvCxnSpPr>
          <p:cNvPr id="23" name="Łącznik prosty ze strzałką 22"/>
          <p:cNvCxnSpPr/>
          <p:nvPr/>
        </p:nvCxnSpPr>
        <p:spPr>
          <a:xfrm flipH="1">
            <a:off x="3509820" y="2992582"/>
            <a:ext cx="1884216"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p:nvPr/>
        </p:nvCxnSpPr>
        <p:spPr>
          <a:xfrm>
            <a:off x="5403273" y="3001818"/>
            <a:ext cx="1967345" cy="563418"/>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28" name="Łącznik prosty ze strzałką 27"/>
          <p:cNvCxnSpPr/>
          <p:nvPr/>
        </p:nvCxnSpPr>
        <p:spPr>
          <a:xfrm flipH="1">
            <a:off x="4378038" y="2992582"/>
            <a:ext cx="1025235" cy="186574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4" name="Prostokąt 13"/>
          <p:cNvSpPr/>
          <p:nvPr/>
        </p:nvSpPr>
        <p:spPr>
          <a:xfrm>
            <a:off x="111948" y="1477683"/>
            <a:ext cx="8838087" cy="307777"/>
          </a:xfrm>
          <a:prstGeom prst="rect">
            <a:avLst/>
          </a:prstGeom>
          <a:solidFill>
            <a:schemeClr val="accent5">
              <a:lumMod val="20000"/>
              <a:lumOff val="80000"/>
            </a:schemeClr>
          </a:solidFill>
          <a:ln>
            <a:solidFill>
              <a:schemeClr val="tx2"/>
            </a:solidFill>
          </a:ln>
        </p:spPr>
        <p:txBody>
          <a:bodyPr wrap="square">
            <a:spAutoFit/>
          </a:bodyPr>
          <a:lstStyle/>
          <a:p>
            <a:r>
              <a:rPr lang="pl-PL" sz="1400" dirty="0" smtClean="0">
                <a:solidFill>
                  <a:schemeClr val="bg2">
                    <a:lumMod val="10000"/>
                  </a:schemeClr>
                </a:solidFill>
                <a:cs typeface="Arial" panose="020B0604020202020204" pitchFamily="34" charset="0"/>
              </a:rPr>
              <a:t>Przyjmowanie </a:t>
            </a:r>
            <a:r>
              <a:rPr lang="pl-PL" sz="1400" b="1" dirty="0" smtClean="0">
                <a:solidFill>
                  <a:schemeClr val="bg2">
                    <a:lumMod val="10000"/>
                  </a:schemeClr>
                </a:solidFill>
                <a:cs typeface="Arial" panose="020B0604020202020204" pitchFamily="34" charset="0"/>
              </a:rPr>
              <a:t>indywidualnych strategii rozwiązania zadania matematycznego </a:t>
            </a:r>
            <a:r>
              <a:rPr lang="pl-PL" sz="1400" dirty="0" smtClean="0">
                <a:solidFill>
                  <a:schemeClr val="bg2">
                    <a:lumMod val="10000"/>
                  </a:schemeClr>
                </a:solidFill>
                <a:cs typeface="Arial" panose="020B0604020202020204" pitchFamily="34" charset="0"/>
              </a:rPr>
              <a:t>i </a:t>
            </a:r>
            <a:r>
              <a:rPr lang="pl-PL" sz="1400" b="1" dirty="0" smtClean="0">
                <a:solidFill>
                  <a:schemeClr val="bg2">
                    <a:lumMod val="10000"/>
                  </a:schemeClr>
                </a:solidFill>
                <a:cs typeface="Arial" panose="020B0604020202020204" pitchFamily="34" charset="0"/>
              </a:rPr>
              <a:t>sposobu rozumowania </a:t>
            </a:r>
            <a:r>
              <a:rPr lang="pl-PL" sz="1400" dirty="0" smtClean="0">
                <a:solidFill>
                  <a:schemeClr val="bg2">
                    <a:lumMod val="10000"/>
                  </a:schemeClr>
                </a:solidFill>
                <a:cs typeface="Arial" panose="020B0604020202020204" pitchFamily="34" charset="0"/>
              </a:rPr>
              <a:t>ucznia.</a:t>
            </a:r>
            <a:endParaRPr lang="pl-PL" sz="1400" dirty="0">
              <a:solidFill>
                <a:schemeClr val="bg2">
                  <a:lumMod val="10000"/>
                </a:schemeClr>
              </a:solidFill>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13</a:t>
            </a:fld>
            <a:endParaRPr lang="pl-PL"/>
          </a:p>
        </p:txBody>
      </p:sp>
      <p:sp>
        <p:nvSpPr>
          <p:cNvPr id="13" name="Prostokąt 12"/>
          <p:cNvSpPr/>
          <p:nvPr/>
        </p:nvSpPr>
        <p:spPr>
          <a:xfrm>
            <a:off x="251162" y="1652766"/>
            <a:ext cx="8595383" cy="954107"/>
          </a:xfrm>
          <a:prstGeom prst="rect">
            <a:avLst/>
          </a:prstGeom>
          <a:solidFill>
            <a:schemeClr val="accent5">
              <a:lumMod val="20000"/>
              <a:lumOff val="80000"/>
            </a:schemeClr>
          </a:solidFill>
          <a:ln>
            <a:solidFill>
              <a:schemeClr val="tx2"/>
            </a:solidFill>
          </a:ln>
        </p:spPr>
        <p:txBody>
          <a:bodyPr wrap="square">
            <a:spAutoFit/>
          </a:bodyPr>
          <a:lstStyle/>
          <a:p>
            <a:pPr algn="just"/>
            <a:r>
              <a:rPr lang="pl-PL" sz="1400" b="1" dirty="0" smtClean="0">
                <a:cs typeface="Arial" panose="020B0604020202020204" pitchFamily="34" charset="0"/>
              </a:rPr>
              <a:t>Wymaganie ogólne</a:t>
            </a:r>
            <a:endParaRPr lang="pl-PL" sz="1400" dirty="0" smtClean="0">
              <a:cs typeface="Arial" panose="020B0604020202020204" pitchFamily="34" charset="0"/>
            </a:endParaRPr>
          </a:p>
          <a:p>
            <a:pPr algn="just"/>
            <a:r>
              <a:rPr lang="pl-PL" sz="1400" i="1" dirty="0" smtClean="0">
                <a:cs typeface="Arial" panose="020B0604020202020204" pitchFamily="34" charset="0"/>
              </a:rPr>
              <a:t>IV. Rozumowanie i tworzenie strategii.</a:t>
            </a:r>
            <a:endParaRPr lang="pl-PL" sz="1400" dirty="0" smtClean="0">
              <a:cs typeface="Arial" panose="020B0604020202020204" pitchFamily="34" charset="0"/>
            </a:endParaRPr>
          </a:p>
          <a:p>
            <a:pPr algn="just"/>
            <a:r>
              <a:rPr lang="pl-PL" sz="1400" i="1" dirty="0" smtClean="0">
                <a:cs typeface="Arial" panose="020B0604020202020204" pitchFamily="34" charset="0"/>
              </a:rPr>
              <a:t>Uczeń prowadzi proste rozumowanie składające się z niewielkiej liczby kroków, ustala kolejność czynności (w tym obliczeń) prowadzących do rozwiązania problemu […].</a:t>
            </a:r>
            <a:endParaRPr lang="pl-PL" sz="1400" dirty="0">
              <a:cs typeface="Arial" panose="020B0604020202020204" pitchFamily="34" charset="0"/>
            </a:endParaRPr>
          </a:p>
        </p:txBody>
      </p:sp>
      <p:sp>
        <p:nvSpPr>
          <p:cNvPr id="15" name="pole tekstowe 14"/>
          <p:cNvSpPr txBox="1"/>
          <p:nvPr/>
        </p:nvSpPr>
        <p:spPr>
          <a:xfrm>
            <a:off x="251162" y="2828627"/>
            <a:ext cx="8595383" cy="1384995"/>
          </a:xfrm>
          <a:prstGeom prst="rect">
            <a:avLst/>
          </a:prstGeom>
          <a:solidFill>
            <a:schemeClr val="accent5">
              <a:lumMod val="20000"/>
              <a:lumOff val="80000"/>
            </a:schemeClr>
          </a:solidFill>
          <a:ln>
            <a:solidFill>
              <a:schemeClr val="tx2"/>
            </a:solidFill>
          </a:ln>
        </p:spPr>
        <p:txBody>
          <a:bodyPr wrap="square" rtlCol="0">
            <a:spAutoFit/>
          </a:bodyPr>
          <a:lstStyle/>
          <a:p>
            <a:pPr algn="just"/>
            <a:r>
              <a:rPr lang="pl-PL" sz="1400" b="1" dirty="0" smtClean="0">
                <a:cs typeface="Arial" panose="020B0604020202020204" pitchFamily="34" charset="0"/>
              </a:rPr>
              <a:t>Wymagania szczegółowe</a:t>
            </a:r>
            <a:endParaRPr lang="pl-PL" sz="1400" dirty="0" smtClean="0">
              <a:cs typeface="Arial" panose="020B0604020202020204" pitchFamily="34" charset="0"/>
            </a:endParaRPr>
          </a:p>
          <a:p>
            <a:pPr algn="just"/>
            <a:r>
              <a:rPr lang="pl-PL" sz="1400" i="1" dirty="0" smtClean="0">
                <a:cs typeface="Arial" panose="020B0604020202020204" pitchFamily="34" charset="0"/>
              </a:rPr>
              <a:t>14.4. Uczeń dzieli rozwiązanie zadania na etapy, stosując własne, poprawne, wygodne dla niego strategie rozwiązania.</a:t>
            </a:r>
            <a:endParaRPr lang="pl-PL" sz="1400" dirty="0" smtClean="0">
              <a:cs typeface="Arial" panose="020B0604020202020204" pitchFamily="34" charset="0"/>
            </a:endParaRPr>
          </a:p>
          <a:p>
            <a:pPr algn="just"/>
            <a:r>
              <a:rPr lang="pl-PL" sz="1400" i="1" dirty="0" smtClean="0">
                <a:cs typeface="Arial" panose="020B0604020202020204" pitchFamily="34" charset="0"/>
              </a:rPr>
              <a:t>14.5. Uczeń do rozwiązywania zadań osadzonych w kontekście praktycznym stosuje poznaną wiedzę z zakresu arytmetyki oraz nabyte umiejętności rachunkowe, a także własne poprawne metody.</a:t>
            </a:r>
            <a:endParaRPr lang="pl-PL" sz="1400" dirty="0" smtClean="0">
              <a:cs typeface="Arial" panose="020B0604020202020204" pitchFamily="34" charset="0"/>
            </a:endParaRPr>
          </a:p>
          <a:p>
            <a:pPr algn="just"/>
            <a:r>
              <a:rPr lang="pl-PL" sz="1400" i="1" dirty="0" smtClean="0">
                <a:cs typeface="Arial" panose="020B0604020202020204" pitchFamily="34" charset="0"/>
              </a:rPr>
              <a:t>2.12. Uczeń szacuje wyniki działań.</a:t>
            </a:r>
            <a:endParaRPr lang="pl-PL" sz="1400" dirty="0">
              <a:cs typeface="Arial" panose="020B0604020202020204" pitchFamily="34" charset="0"/>
            </a:endParaRPr>
          </a:p>
        </p:txBody>
      </p:sp>
      <p:sp>
        <p:nvSpPr>
          <p:cNvPr id="16" name="pole tekstowe 15"/>
          <p:cNvSpPr txBox="1"/>
          <p:nvPr/>
        </p:nvSpPr>
        <p:spPr>
          <a:xfrm>
            <a:off x="269634" y="4496964"/>
            <a:ext cx="8595383" cy="954107"/>
          </a:xfrm>
          <a:prstGeom prst="rect">
            <a:avLst/>
          </a:prstGeom>
          <a:solidFill>
            <a:schemeClr val="accent5">
              <a:lumMod val="20000"/>
              <a:lumOff val="80000"/>
            </a:schemeClr>
          </a:solidFill>
          <a:ln>
            <a:solidFill>
              <a:schemeClr val="tx2"/>
            </a:solidFill>
          </a:ln>
        </p:spPr>
        <p:txBody>
          <a:bodyPr wrap="square" rtlCol="0">
            <a:spAutoFit/>
          </a:bodyPr>
          <a:lstStyle/>
          <a:p>
            <a:pPr algn="just"/>
            <a:r>
              <a:rPr lang="pl-PL" sz="1400" b="1" dirty="0" smtClean="0">
                <a:cs typeface="Arial" panose="020B0604020202020204" pitchFamily="34" charset="0"/>
              </a:rPr>
              <a:t>Zasady oceniania rozwiązania</a:t>
            </a:r>
            <a:endParaRPr lang="pl-PL" sz="1400" dirty="0" smtClean="0">
              <a:cs typeface="Arial" panose="020B0604020202020204" pitchFamily="34" charset="0"/>
            </a:endParaRPr>
          </a:p>
          <a:p>
            <a:pPr algn="just"/>
            <a:r>
              <a:rPr lang="pl-PL" sz="1400" dirty="0" smtClean="0">
                <a:cs typeface="Arial" panose="020B0604020202020204" pitchFamily="34" charset="0"/>
              </a:rPr>
              <a:t>Istotnym postępem w rozwiązaniu tego zadania jest ustalenie sposobu wyznaczenia ilości soku, którą zamierza kupić Marta. Pokonanie zasadniczych trudności podczas rozwiązywania, to ustalenie metody wyznaczenia minimalnej liczby kartonów soku, które trzeba kupić, zgodnie z warunkami zadania.</a:t>
            </a:r>
            <a:endParaRPr lang="pl-PL" sz="1400" dirty="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14</a:t>
            </a:fld>
            <a:endParaRPr lang="pl-PL"/>
          </a:p>
        </p:txBody>
      </p:sp>
      <p:graphicFrame>
        <p:nvGraphicFramePr>
          <p:cNvPr id="7" name="Tabela 6"/>
          <p:cNvGraphicFramePr>
            <a:graphicFrameLocks noGrp="1"/>
          </p:cNvGraphicFramePr>
          <p:nvPr>
            <p:extLst>
              <p:ext uri="{D42A27DB-BD31-4B8C-83A1-F6EECF244321}">
                <p14:modId xmlns:p14="http://schemas.microsoft.com/office/powerpoint/2010/main" val="2728521573"/>
              </p:ext>
            </p:extLst>
          </p:nvPr>
        </p:nvGraphicFramePr>
        <p:xfrm>
          <a:off x="506269" y="1780891"/>
          <a:ext cx="8157440" cy="4945935"/>
        </p:xfrm>
        <a:graphic>
          <a:graphicData uri="http://schemas.openxmlformats.org/drawingml/2006/table">
            <a:tbl>
              <a:tblPr firstRow="1" bandRow="1">
                <a:tableStyleId>{5C22544A-7EE6-4342-B048-85BDC9FD1C3A}</a:tableStyleId>
              </a:tblPr>
              <a:tblGrid>
                <a:gridCol w="806685"/>
                <a:gridCol w="7350755"/>
              </a:tblGrid>
              <a:tr h="284019">
                <a:tc>
                  <a:txBody>
                    <a:bodyPr/>
                    <a:lstStyle/>
                    <a:p>
                      <a:pPr algn="just">
                        <a:lnSpc>
                          <a:spcPct val="115000"/>
                        </a:lnSpc>
                        <a:spcAft>
                          <a:spcPts val="0"/>
                        </a:spcAft>
                      </a:pPr>
                      <a:r>
                        <a:rPr lang="pl-PL" sz="1600" b="1" dirty="0">
                          <a:solidFill>
                            <a:schemeClr val="tx1"/>
                          </a:solidFill>
                          <a:latin typeface="+mn-lt"/>
                          <a:ea typeface="Calibri"/>
                          <a:cs typeface="Arial" panose="020B0604020202020204" pitchFamily="34" charset="0"/>
                        </a:rPr>
                        <a:t>3 </a:t>
                      </a:r>
                      <a:r>
                        <a:rPr lang="pl-PL" sz="1600" b="1" dirty="0" err="1">
                          <a:solidFill>
                            <a:schemeClr val="tx1"/>
                          </a:solidFill>
                          <a:latin typeface="+mn-lt"/>
                          <a:ea typeface="Calibri"/>
                          <a:cs typeface="Arial" panose="020B0604020202020204" pitchFamily="34" charset="0"/>
                        </a:rPr>
                        <a:t>pkt</a:t>
                      </a:r>
                      <a:r>
                        <a:rPr lang="pl-PL" sz="1600" b="1" dirty="0">
                          <a:solidFill>
                            <a:schemeClr val="tx1"/>
                          </a:solidFill>
                          <a:latin typeface="+mn-lt"/>
                          <a:ea typeface="Calibri"/>
                          <a:cs typeface="Arial" panose="020B0604020202020204" pitchFamily="34" charset="0"/>
                        </a:rPr>
                        <a:t> –</a:t>
                      </a:r>
                    </a:p>
                  </a:txBody>
                  <a:tcPr marL="68580" marR="177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72000" algn="just">
                        <a:lnSpc>
                          <a:spcPct val="115000"/>
                        </a:lnSpc>
                        <a:spcAft>
                          <a:spcPts val="0"/>
                        </a:spcAft>
                      </a:pPr>
                      <a:r>
                        <a:rPr lang="pl-PL" sz="1400" b="0" dirty="0">
                          <a:solidFill>
                            <a:schemeClr val="tx1"/>
                          </a:solidFill>
                          <a:latin typeface="+mn-lt"/>
                          <a:ea typeface="Calibri"/>
                          <a:cs typeface="Arial" panose="020B0604020202020204" pitchFamily="34" charset="0"/>
                        </a:rPr>
                        <a:t>za przedstawienie bezbłędnego rozwiązania zadania.</a:t>
                      </a:r>
                    </a:p>
                  </a:txBody>
                  <a:tcPr marL="177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r>
              <a:tr h="370840">
                <a:tc>
                  <a:txBody>
                    <a:bodyPr/>
                    <a:lstStyle/>
                    <a:p>
                      <a:pPr algn="just">
                        <a:lnSpc>
                          <a:spcPct val="115000"/>
                        </a:lnSpc>
                        <a:spcAft>
                          <a:spcPts val="0"/>
                        </a:spcAft>
                      </a:pPr>
                      <a:r>
                        <a:rPr lang="pl-PL" sz="1600" b="1" dirty="0">
                          <a:solidFill>
                            <a:schemeClr val="tx1"/>
                          </a:solidFill>
                          <a:latin typeface="+mn-lt"/>
                          <a:ea typeface="Calibri"/>
                          <a:cs typeface="Arial" panose="020B0604020202020204" pitchFamily="34" charset="0"/>
                        </a:rPr>
                        <a:t>2 </a:t>
                      </a:r>
                      <a:r>
                        <a:rPr lang="pl-PL" sz="1600" b="1" dirty="0" err="1">
                          <a:solidFill>
                            <a:schemeClr val="tx1"/>
                          </a:solidFill>
                          <a:latin typeface="+mn-lt"/>
                          <a:ea typeface="Calibri"/>
                          <a:cs typeface="Arial" panose="020B0604020202020204" pitchFamily="34" charset="0"/>
                        </a:rPr>
                        <a:t>pkt</a:t>
                      </a:r>
                      <a:r>
                        <a:rPr lang="pl-PL" sz="1600" b="1" dirty="0">
                          <a:solidFill>
                            <a:schemeClr val="tx1"/>
                          </a:solidFill>
                          <a:latin typeface="+mn-lt"/>
                          <a:ea typeface="Calibri"/>
                          <a:cs typeface="Arial" panose="020B0604020202020204" pitchFamily="34" charset="0"/>
                        </a:rPr>
                        <a:t> –</a:t>
                      </a:r>
                    </a:p>
                  </a:txBody>
                  <a:tcPr marL="68580" marR="177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72000" algn="just">
                        <a:lnSpc>
                          <a:spcPct val="115000"/>
                        </a:lnSpc>
                        <a:spcAft>
                          <a:spcPts val="0"/>
                        </a:spcAft>
                      </a:pPr>
                      <a:r>
                        <a:rPr lang="pl-PL" sz="1400" dirty="0">
                          <a:solidFill>
                            <a:schemeClr val="tx1"/>
                          </a:solidFill>
                          <a:latin typeface="+mn-lt"/>
                          <a:ea typeface="Calibri"/>
                          <a:cs typeface="Arial" panose="020B0604020202020204" pitchFamily="34" charset="0"/>
                        </a:rPr>
                        <a:t>w przypadku gdy uczeń przedstawił poprawną metodę wyznaczenia minimalnej liczby kartonów soku, które trzeba kupić, ale nie doprowadził rozwiązania do końca lub w skończonym rozwiązaniu popełnił błędy rachunkowe </a:t>
                      </a:r>
                    </a:p>
                    <a:p>
                      <a:pPr marL="72000" algn="just">
                        <a:lnSpc>
                          <a:spcPct val="115000"/>
                        </a:lnSpc>
                        <a:spcAft>
                          <a:spcPts val="0"/>
                        </a:spcAft>
                      </a:pPr>
                      <a:r>
                        <a:rPr lang="pl-PL" sz="1400" i="1" dirty="0" smtClean="0">
                          <a:solidFill>
                            <a:schemeClr val="tx1"/>
                          </a:solidFill>
                          <a:latin typeface="+mn-lt"/>
                          <a:ea typeface="Calibri"/>
                          <a:cs typeface="Arial" panose="020B0604020202020204" pitchFamily="34" charset="0"/>
                        </a:rPr>
                        <a:t>lub</a:t>
                      </a:r>
                      <a:endParaRPr lang="pl-PL" sz="1400" dirty="0">
                        <a:solidFill>
                          <a:schemeClr val="tx1"/>
                        </a:solidFill>
                        <a:latin typeface="+mn-lt"/>
                        <a:ea typeface="Calibri"/>
                        <a:cs typeface="Arial" panose="020B0604020202020204" pitchFamily="34" charset="0"/>
                      </a:endParaRPr>
                    </a:p>
                    <a:p>
                      <a:pPr marL="72000" algn="just">
                        <a:lnSpc>
                          <a:spcPct val="115000"/>
                        </a:lnSpc>
                        <a:spcAft>
                          <a:spcPts val="0"/>
                        </a:spcAft>
                      </a:pPr>
                      <a:r>
                        <a:rPr lang="pl-PL" sz="1400" dirty="0">
                          <a:solidFill>
                            <a:schemeClr val="tx1"/>
                          </a:solidFill>
                          <a:latin typeface="+mn-lt"/>
                          <a:ea typeface="Calibri"/>
                          <a:cs typeface="Arial" panose="020B0604020202020204" pitchFamily="34" charset="0"/>
                        </a:rPr>
                        <a:t>w przypadku gdy uczeń policzył poprawnie, ile litrów soku trzeba kupić i podzielił ten wynik przez 2, ale </a:t>
                      </a:r>
                      <a:r>
                        <a:rPr lang="pl-PL" sz="1400" dirty="0" smtClean="0">
                          <a:solidFill>
                            <a:schemeClr val="tx1"/>
                          </a:solidFill>
                          <a:latin typeface="+mn-lt"/>
                          <a:ea typeface="Calibri"/>
                          <a:cs typeface="Arial" panose="020B0604020202020204" pitchFamily="34" charset="0"/>
                        </a:rPr>
                        <a:t>nie </a:t>
                      </a:r>
                      <a:r>
                        <a:rPr lang="pl-PL" sz="1400" dirty="0">
                          <a:solidFill>
                            <a:schemeClr val="tx1"/>
                          </a:solidFill>
                          <a:latin typeface="+mn-lt"/>
                          <a:ea typeface="Calibri"/>
                          <a:cs typeface="Arial" panose="020B0604020202020204" pitchFamily="34" charset="0"/>
                        </a:rPr>
                        <a:t>sformułował wniosku o minimalnej liczbie kartonów</a:t>
                      </a:r>
                    </a:p>
                    <a:p>
                      <a:pPr marL="72000" algn="just">
                        <a:lnSpc>
                          <a:spcPct val="115000"/>
                        </a:lnSpc>
                        <a:spcAft>
                          <a:spcPts val="0"/>
                        </a:spcAft>
                      </a:pPr>
                      <a:r>
                        <a:rPr lang="pl-PL" sz="1400" i="1" dirty="0" smtClean="0">
                          <a:solidFill>
                            <a:schemeClr val="tx1"/>
                          </a:solidFill>
                          <a:latin typeface="+mn-lt"/>
                          <a:ea typeface="Calibri"/>
                          <a:cs typeface="Arial" panose="020B0604020202020204" pitchFamily="34" charset="0"/>
                        </a:rPr>
                        <a:t>lub</a:t>
                      </a:r>
                      <a:endParaRPr lang="pl-PL" sz="1400" dirty="0">
                        <a:solidFill>
                          <a:schemeClr val="tx1"/>
                        </a:solidFill>
                        <a:latin typeface="+mn-lt"/>
                        <a:ea typeface="Calibri"/>
                        <a:cs typeface="Arial" panose="020B0604020202020204" pitchFamily="34" charset="0"/>
                      </a:endParaRPr>
                    </a:p>
                    <a:p>
                      <a:pPr marL="72000" algn="just">
                        <a:lnSpc>
                          <a:spcPct val="115000"/>
                        </a:lnSpc>
                        <a:spcAft>
                          <a:spcPts val="0"/>
                        </a:spcAft>
                      </a:pPr>
                      <a:r>
                        <a:rPr lang="pl-PL" sz="1400" dirty="0">
                          <a:solidFill>
                            <a:schemeClr val="tx1"/>
                          </a:solidFill>
                          <a:latin typeface="+mn-lt"/>
                          <a:ea typeface="Calibri"/>
                          <a:cs typeface="Arial" panose="020B0604020202020204" pitchFamily="34" charset="0"/>
                        </a:rPr>
                        <a:t>w przypadku gdy uczeń przy poprawnym wyznaczeniu ilości litrów soku (10,5 l) przystąpił do poszukiwania wielokrotności liczby 2, przewyższającej 10,5, ale nie doszedł do poprawnego wniosku o liczbie kartonów </a:t>
                      </a:r>
                    </a:p>
                    <a:p>
                      <a:pPr marL="72000" algn="just">
                        <a:lnSpc>
                          <a:spcPct val="115000"/>
                        </a:lnSpc>
                        <a:spcAft>
                          <a:spcPts val="0"/>
                        </a:spcAft>
                      </a:pPr>
                      <a:r>
                        <a:rPr lang="pl-PL" sz="1400" i="1" dirty="0" smtClean="0">
                          <a:solidFill>
                            <a:schemeClr val="tx1"/>
                          </a:solidFill>
                          <a:latin typeface="+mn-lt"/>
                          <a:ea typeface="Calibri"/>
                          <a:cs typeface="Arial" panose="020B0604020202020204" pitchFamily="34" charset="0"/>
                        </a:rPr>
                        <a:t>lub</a:t>
                      </a:r>
                      <a:endParaRPr lang="pl-PL" sz="1400" dirty="0">
                        <a:solidFill>
                          <a:schemeClr val="tx1"/>
                        </a:solidFill>
                        <a:latin typeface="+mn-lt"/>
                        <a:ea typeface="Calibri"/>
                        <a:cs typeface="Arial" panose="020B0604020202020204" pitchFamily="34" charset="0"/>
                      </a:endParaRPr>
                    </a:p>
                    <a:p>
                      <a:pPr marL="72000" algn="just">
                        <a:lnSpc>
                          <a:spcPct val="115000"/>
                        </a:lnSpc>
                        <a:spcAft>
                          <a:spcPts val="0"/>
                        </a:spcAft>
                      </a:pPr>
                      <a:r>
                        <a:rPr lang="pl-PL" sz="1400" dirty="0">
                          <a:solidFill>
                            <a:schemeClr val="tx1"/>
                          </a:solidFill>
                          <a:latin typeface="+mn-lt"/>
                          <a:ea typeface="Calibri"/>
                          <a:cs typeface="Arial" panose="020B0604020202020204" pitchFamily="34" charset="0"/>
                        </a:rPr>
                        <a:t>w przypadku gdy uczeń przystąpił do rozdzielania kolejnych 2-litrowych kartonów soku na porcje </a:t>
                      </a:r>
                      <a:r>
                        <a:rPr lang="pl-PL" sz="1400" dirty="0" smtClean="0">
                          <a:solidFill>
                            <a:schemeClr val="tx1"/>
                          </a:solidFill>
                          <a:latin typeface="+mn-lt"/>
                          <a:ea typeface="Calibri"/>
                          <a:cs typeface="Arial" panose="020B0604020202020204" pitchFamily="34" charset="0"/>
                        </a:rPr>
                        <a:t>po 3/4 </a:t>
                      </a:r>
                      <a:r>
                        <a:rPr lang="pl-PL" sz="1400" dirty="0">
                          <a:solidFill>
                            <a:schemeClr val="tx1"/>
                          </a:solidFill>
                          <a:latin typeface="+mn-lt"/>
                          <a:ea typeface="Calibri"/>
                          <a:cs typeface="Arial" panose="020B0604020202020204" pitchFamily="34" charset="0"/>
                        </a:rPr>
                        <a:t>l </a:t>
                      </a:r>
                      <a:r>
                        <a:rPr lang="pl-PL" sz="1400" dirty="0" smtClean="0">
                          <a:solidFill>
                            <a:schemeClr val="tx1"/>
                          </a:solidFill>
                          <a:latin typeface="+mn-lt"/>
                          <a:ea typeface="Calibri"/>
                          <a:cs typeface="Arial" panose="020B0604020202020204" pitchFamily="34" charset="0"/>
                        </a:rPr>
                        <a:t>i </a:t>
                      </a:r>
                      <a:r>
                        <a:rPr lang="pl-PL" sz="1400" dirty="0">
                          <a:solidFill>
                            <a:schemeClr val="tx1"/>
                          </a:solidFill>
                          <a:latin typeface="+mn-lt"/>
                          <a:ea typeface="Calibri"/>
                          <a:cs typeface="Arial" panose="020B0604020202020204" pitchFamily="34" charset="0"/>
                        </a:rPr>
                        <a:t>nie doprowadził rozwiązania do końca.</a:t>
                      </a:r>
                    </a:p>
                  </a:txBody>
                  <a:tcPr marL="177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r>
              <a:tr h="370840">
                <a:tc>
                  <a:txBody>
                    <a:bodyPr/>
                    <a:lstStyle/>
                    <a:p>
                      <a:pPr algn="just">
                        <a:lnSpc>
                          <a:spcPct val="115000"/>
                        </a:lnSpc>
                        <a:spcAft>
                          <a:spcPts val="0"/>
                        </a:spcAft>
                      </a:pPr>
                      <a:r>
                        <a:rPr lang="pl-PL" sz="1600" b="1" dirty="0" smtClean="0">
                          <a:solidFill>
                            <a:schemeClr val="tx1"/>
                          </a:solidFill>
                          <a:latin typeface="+mn-lt"/>
                          <a:ea typeface="Calibri"/>
                          <a:cs typeface="Arial" panose="020B0604020202020204" pitchFamily="34" charset="0"/>
                        </a:rPr>
                        <a:t>1 </a:t>
                      </a:r>
                      <a:r>
                        <a:rPr lang="pl-PL" sz="1600" b="1" dirty="0" err="1" smtClean="0">
                          <a:solidFill>
                            <a:schemeClr val="tx1"/>
                          </a:solidFill>
                          <a:latin typeface="+mn-lt"/>
                          <a:ea typeface="Calibri"/>
                          <a:cs typeface="Arial" panose="020B0604020202020204" pitchFamily="34" charset="0"/>
                        </a:rPr>
                        <a:t>pkt</a:t>
                      </a:r>
                      <a:r>
                        <a:rPr lang="pl-PL" sz="1600" b="1" dirty="0" smtClean="0">
                          <a:solidFill>
                            <a:schemeClr val="tx1"/>
                          </a:solidFill>
                          <a:latin typeface="+mn-lt"/>
                          <a:ea typeface="Calibri"/>
                          <a:cs typeface="Arial" panose="020B0604020202020204" pitchFamily="34" charset="0"/>
                        </a:rPr>
                        <a:t> –</a:t>
                      </a:r>
                      <a:endParaRPr lang="pl-PL" sz="1600" b="1" dirty="0">
                        <a:solidFill>
                          <a:schemeClr val="tx1"/>
                        </a:solidFill>
                        <a:latin typeface="+mn-lt"/>
                        <a:ea typeface="Calibri"/>
                        <a:cs typeface="Arial" panose="020B0604020202020204" pitchFamily="34" charset="0"/>
                      </a:endParaRPr>
                    </a:p>
                  </a:txBody>
                  <a:tcPr marL="68580" marR="177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72000" algn="just">
                        <a:lnSpc>
                          <a:spcPct val="115000"/>
                        </a:lnSpc>
                        <a:spcAft>
                          <a:spcPts val="0"/>
                        </a:spcAft>
                      </a:pPr>
                      <a:r>
                        <a:rPr kumimoji="0" lang="pl-PL" sz="1400" kern="1200" dirty="0" smtClean="0">
                          <a:solidFill>
                            <a:schemeClr val="tx1"/>
                          </a:solidFill>
                          <a:latin typeface="+mn-lt"/>
                          <a:ea typeface="+mn-ea"/>
                          <a:cs typeface="Arial" panose="020B0604020202020204" pitchFamily="34" charset="0"/>
                        </a:rPr>
                        <a:t>w przypadku gdy uczeń przedstawił sposób wyznaczenia liczby litrów soku, który zamierza kupić dziewczynka, ale nie przedstawił dalszej części rozwiązania</a:t>
                      </a:r>
                      <a:r>
                        <a:rPr kumimoji="0" lang="pl-PL" sz="1400" kern="1200" baseline="0" dirty="0" smtClean="0">
                          <a:solidFill>
                            <a:schemeClr val="tx1"/>
                          </a:solidFill>
                          <a:latin typeface="+mn-lt"/>
                          <a:ea typeface="+mn-ea"/>
                          <a:cs typeface="Arial" panose="020B0604020202020204" pitchFamily="34" charset="0"/>
                        </a:rPr>
                        <a:t> lub dalsza część rozwiązania jest niepoprawna.</a:t>
                      </a:r>
                      <a:endParaRPr lang="pl-PL" sz="1400" dirty="0">
                        <a:solidFill>
                          <a:schemeClr val="tx1"/>
                        </a:solidFill>
                        <a:latin typeface="+mn-lt"/>
                        <a:ea typeface="Calibri"/>
                        <a:cs typeface="Arial" panose="020B0604020202020204" pitchFamily="34" charset="0"/>
                      </a:endParaRPr>
                    </a:p>
                  </a:txBody>
                  <a:tcPr marL="177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r>
              <a:tr h="370840">
                <a:tc>
                  <a:txBody>
                    <a:bodyPr/>
                    <a:lstStyle/>
                    <a:p>
                      <a:pPr algn="just">
                        <a:lnSpc>
                          <a:spcPct val="115000"/>
                        </a:lnSpc>
                        <a:spcAft>
                          <a:spcPts val="0"/>
                        </a:spcAft>
                      </a:pPr>
                      <a:r>
                        <a:rPr lang="pl-PL" sz="1600" b="1" dirty="0">
                          <a:solidFill>
                            <a:schemeClr val="tx1"/>
                          </a:solidFill>
                          <a:latin typeface="+mn-lt"/>
                          <a:ea typeface="Calibri"/>
                          <a:cs typeface="Arial" panose="020B0604020202020204" pitchFamily="34" charset="0"/>
                        </a:rPr>
                        <a:t>0 </a:t>
                      </a:r>
                      <a:r>
                        <a:rPr lang="pl-PL" sz="1600" b="1" dirty="0" err="1">
                          <a:solidFill>
                            <a:schemeClr val="tx1"/>
                          </a:solidFill>
                          <a:latin typeface="+mn-lt"/>
                          <a:ea typeface="Calibri"/>
                          <a:cs typeface="Arial" panose="020B0604020202020204" pitchFamily="34" charset="0"/>
                        </a:rPr>
                        <a:t>pkt</a:t>
                      </a:r>
                      <a:r>
                        <a:rPr lang="pl-PL" sz="1600" b="1" dirty="0">
                          <a:solidFill>
                            <a:schemeClr val="tx1"/>
                          </a:solidFill>
                          <a:latin typeface="+mn-lt"/>
                          <a:ea typeface="Calibri"/>
                          <a:cs typeface="Arial" panose="020B0604020202020204" pitchFamily="34" charset="0"/>
                        </a:rPr>
                        <a:t> –</a:t>
                      </a:r>
                    </a:p>
                  </a:txBody>
                  <a:tcPr marL="68580" marR="177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72000" algn="just">
                        <a:lnSpc>
                          <a:spcPct val="115000"/>
                        </a:lnSpc>
                        <a:spcAft>
                          <a:spcPts val="0"/>
                        </a:spcAft>
                      </a:pPr>
                      <a:r>
                        <a:rPr lang="pl-PL" sz="1400" dirty="0">
                          <a:solidFill>
                            <a:schemeClr val="tx1"/>
                          </a:solidFill>
                          <a:latin typeface="+mn-lt"/>
                          <a:ea typeface="Calibri"/>
                          <a:cs typeface="Arial" panose="020B0604020202020204" pitchFamily="34" charset="0"/>
                        </a:rPr>
                        <a:t>w przypadku gdy uczeń nie przedstawił sposobu wyznaczenia liczby litrów soku, który zamierza kupić dziewczynka, ani nie wykonał żadnego znaczącego działania przybliżającego do znalezienia rozwiązania </a:t>
                      </a:r>
                      <a:r>
                        <a:rPr lang="pl-PL" sz="1400" dirty="0" smtClean="0">
                          <a:solidFill>
                            <a:schemeClr val="tx1"/>
                          </a:solidFill>
                          <a:latin typeface="+mn-lt"/>
                          <a:ea typeface="Calibri"/>
                          <a:cs typeface="Arial" panose="020B0604020202020204" pitchFamily="34" charset="0"/>
                        </a:rPr>
                        <a:t> lub </a:t>
                      </a:r>
                      <a:r>
                        <a:rPr lang="pl-PL" sz="1400" dirty="0">
                          <a:solidFill>
                            <a:schemeClr val="tx1"/>
                          </a:solidFill>
                          <a:latin typeface="+mn-lt"/>
                          <a:ea typeface="Calibri"/>
                          <a:cs typeface="Arial" panose="020B0604020202020204" pitchFamily="34" charset="0"/>
                        </a:rPr>
                        <a:t>opuścił zadanie.</a:t>
                      </a:r>
                    </a:p>
                  </a:txBody>
                  <a:tcPr marL="177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r>
            </a:tbl>
          </a:graphicData>
        </a:graphic>
      </p:graphicFrame>
      <p:sp>
        <p:nvSpPr>
          <p:cNvPr id="8" name="Prostokąt 7"/>
          <p:cNvSpPr/>
          <p:nvPr/>
        </p:nvSpPr>
        <p:spPr>
          <a:xfrm>
            <a:off x="494402" y="1360115"/>
            <a:ext cx="1845249" cy="307777"/>
          </a:xfrm>
          <a:prstGeom prst="rect">
            <a:avLst/>
          </a:prstGeom>
        </p:spPr>
        <p:txBody>
          <a:bodyPr wrap="none">
            <a:spAutoFit/>
          </a:bodyPr>
          <a:lstStyle/>
          <a:p>
            <a:r>
              <a:rPr lang="pl-PL" sz="1400" b="1" dirty="0" smtClean="0"/>
              <a:t>Schemat punktowania</a:t>
            </a:r>
            <a:endParaRPr lang="pl-PL" sz="1400" dirty="0"/>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15</a:t>
            </a:fld>
            <a:endParaRPr lang="pl-PL" dirty="0"/>
          </a:p>
        </p:txBody>
      </p:sp>
      <p:sp>
        <p:nvSpPr>
          <p:cNvPr id="12" name="pole tekstowe 11"/>
          <p:cNvSpPr txBox="1"/>
          <p:nvPr/>
        </p:nvSpPr>
        <p:spPr>
          <a:xfrm>
            <a:off x="110170" y="1626168"/>
            <a:ext cx="3976056" cy="3108543"/>
          </a:xfrm>
          <a:prstGeom prst="rect">
            <a:avLst/>
          </a:prstGeom>
          <a:solidFill>
            <a:schemeClr val="accent5">
              <a:lumMod val="20000"/>
              <a:lumOff val="80000"/>
            </a:schemeClr>
          </a:solidFill>
          <a:ln>
            <a:solidFill>
              <a:srgbClr val="0070C0"/>
            </a:solidFill>
          </a:ln>
        </p:spPr>
        <p:txBody>
          <a:bodyPr wrap="square" rtlCol="0">
            <a:spAutoFit/>
          </a:bodyPr>
          <a:lstStyle/>
          <a:p>
            <a:r>
              <a:rPr lang="pl-PL" sz="1400" b="1" dirty="0" smtClean="0">
                <a:cs typeface="Arial" panose="020B0604020202020204" pitchFamily="34" charset="0"/>
              </a:rPr>
              <a:t>Zadanie (0–2)</a:t>
            </a:r>
          </a:p>
          <a:p>
            <a:r>
              <a:rPr lang="pl-PL" sz="1400" dirty="0" smtClean="0">
                <a:cs typeface="Arial" panose="020B0604020202020204" pitchFamily="34" charset="0"/>
              </a:rPr>
              <a:t>Na rysunku przedstawiono trójkąt </a:t>
            </a:r>
            <a:r>
              <a:rPr lang="pl-PL" sz="1400" i="1" dirty="0" err="1" smtClean="0">
                <a:cs typeface="Arial" panose="020B0604020202020204" pitchFamily="34" charset="0"/>
              </a:rPr>
              <a:t>KMN</a:t>
            </a:r>
            <a:r>
              <a:rPr lang="pl-PL" sz="1400" dirty="0" smtClean="0">
                <a:cs typeface="Arial" panose="020B0604020202020204" pitchFamily="34" charset="0"/>
              </a:rPr>
              <a:t>, podzielony odcinkiem </a:t>
            </a:r>
            <a:r>
              <a:rPr lang="pl-PL" sz="1400" i="1" dirty="0" err="1" smtClean="0">
                <a:cs typeface="Arial" panose="020B0604020202020204" pitchFamily="34" charset="0"/>
              </a:rPr>
              <a:t>LN</a:t>
            </a:r>
            <a:r>
              <a:rPr lang="pl-PL" sz="1400" dirty="0" smtClean="0">
                <a:cs typeface="Arial" panose="020B0604020202020204" pitchFamily="34" charset="0"/>
              </a:rPr>
              <a:t> na dwa mniejsze trójkąty.</a:t>
            </a:r>
          </a:p>
          <a:p>
            <a:endParaRPr lang="pl-PL" sz="1400" dirty="0" smtClean="0">
              <a:cs typeface="Arial" panose="020B0604020202020204" pitchFamily="34" charset="0"/>
            </a:endParaRPr>
          </a:p>
          <a:p>
            <a:endParaRPr lang="pl-PL" sz="1400" dirty="0" smtClean="0">
              <a:cs typeface="Arial" panose="020B0604020202020204" pitchFamily="34" charset="0"/>
            </a:endParaRPr>
          </a:p>
          <a:p>
            <a:endParaRPr lang="pl-PL" sz="1400" dirty="0" smtClean="0">
              <a:cs typeface="Arial" panose="020B0604020202020204" pitchFamily="34" charset="0"/>
            </a:endParaRPr>
          </a:p>
          <a:p>
            <a:endParaRPr lang="pl-PL" sz="1400" dirty="0" smtClean="0">
              <a:cs typeface="Arial" panose="020B0604020202020204" pitchFamily="34" charset="0"/>
            </a:endParaRPr>
          </a:p>
          <a:p>
            <a:endParaRPr lang="pl-PL" sz="1400" dirty="0" smtClean="0">
              <a:cs typeface="Arial" panose="020B0604020202020204" pitchFamily="34" charset="0"/>
            </a:endParaRPr>
          </a:p>
          <a:p>
            <a:endParaRPr lang="pl-PL" sz="1400" dirty="0" smtClean="0">
              <a:cs typeface="Arial" panose="020B0604020202020204" pitchFamily="34" charset="0"/>
            </a:endParaRPr>
          </a:p>
          <a:p>
            <a:endParaRPr lang="pl-PL" sz="1400" b="1" dirty="0" smtClean="0">
              <a:cs typeface="Arial" panose="020B0604020202020204" pitchFamily="34" charset="0"/>
            </a:endParaRPr>
          </a:p>
          <a:p>
            <a:endParaRPr lang="pl-PL" sz="1400" b="1" dirty="0" smtClean="0">
              <a:cs typeface="Arial" panose="020B0604020202020204" pitchFamily="34" charset="0"/>
            </a:endParaRPr>
          </a:p>
          <a:p>
            <a:r>
              <a:rPr lang="pl-PL" sz="1400" b="1" dirty="0" smtClean="0">
                <a:cs typeface="Arial" panose="020B0604020202020204" pitchFamily="34" charset="0"/>
              </a:rPr>
              <a:t>Korzystając z informacji podanych na rysunku, oblicz, ile stopni ma kąt α.</a:t>
            </a:r>
            <a:endParaRPr lang="pl-PL" sz="1400" dirty="0" smtClean="0">
              <a:cs typeface="Arial" panose="020B0604020202020204" pitchFamily="34" charset="0"/>
            </a:endParaRPr>
          </a:p>
          <a:p>
            <a:r>
              <a:rPr lang="pl-PL" sz="1400" dirty="0" smtClean="0">
                <a:cs typeface="Arial" panose="020B0604020202020204" pitchFamily="34" charset="0"/>
              </a:rPr>
              <a:t>Zapisz wszystkie obliczenia.</a:t>
            </a:r>
          </a:p>
        </p:txBody>
      </p:sp>
      <p:pic>
        <p:nvPicPr>
          <p:cNvPr id="17" name="Obraz 16"/>
          <p:cNvPicPr/>
          <p:nvPr/>
        </p:nvPicPr>
        <p:blipFill>
          <a:blip r:embed="rId2" cstate="print"/>
          <a:srcRect/>
          <a:stretch>
            <a:fillRect/>
          </a:stretch>
        </p:blipFill>
        <p:spPr bwMode="auto">
          <a:xfrm>
            <a:off x="676910" y="2400076"/>
            <a:ext cx="2484931" cy="1424663"/>
          </a:xfrm>
          <a:prstGeom prst="rect">
            <a:avLst/>
          </a:prstGeom>
          <a:noFill/>
          <a:ln w="9525">
            <a:solidFill>
              <a:schemeClr val="accent1"/>
            </a:solidFill>
            <a:miter lim="800000"/>
            <a:headEnd/>
            <a:tailEnd/>
          </a:ln>
        </p:spPr>
      </p:pic>
      <p:sp>
        <p:nvSpPr>
          <p:cNvPr id="45057" name="Rectangle 1"/>
          <p:cNvSpPr>
            <a:spLocks noChangeArrowheads="1"/>
          </p:cNvSpPr>
          <p:nvPr/>
        </p:nvSpPr>
        <p:spPr bwMode="auto">
          <a:xfrm>
            <a:off x="110170" y="4952389"/>
            <a:ext cx="3976056" cy="1815882"/>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Przykładowe rozwiązanie uczniowskie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r>
              <a:rPr kumimoji="0" lang="pl-PL" sz="1400" b="0" i="0" u="none" strike="noStrike" cap="none" normalizeH="0" baseline="0" dirty="0" smtClean="0">
                <a:ln>
                  <a:noFill/>
                </a:ln>
                <a:solidFill>
                  <a:schemeClr val="tx1"/>
                </a:solidFill>
                <a:effectLst/>
                <a:ea typeface="Calibri" pitchFamily="34" charset="0"/>
                <a:cs typeface="Arial" pitchFamily="34" charset="0"/>
              </a:rPr>
              <a:t>180</a:t>
            </a:r>
            <a:r>
              <a:rPr kumimoji="0" lang="pl-PL" sz="1400" i="0" u="none" strike="noStrike" cap="none" normalizeH="0" baseline="0" dirty="0" smtClean="0">
                <a:ln>
                  <a:noFill/>
                </a:ln>
                <a:solidFill>
                  <a:schemeClr val="tx1"/>
                </a:solidFill>
                <a:effectLst/>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38</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60</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82</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kąt </a:t>
            </a:r>
            <a:r>
              <a:rPr kumimoji="0" lang="pl-PL" sz="1400" b="0" i="1" u="none" strike="noStrike" cap="none" normalizeH="0" baseline="0" dirty="0" err="1" smtClean="0">
                <a:ln>
                  <a:noFill/>
                </a:ln>
                <a:solidFill>
                  <a:schemeClr val="tx1"/>
                </a:solidFill>
                <a:effectLst/>
                <a:ea typeface="Calibri" pitchFamily="34" charset="0"/>
                <a:cs typeface="Arial" pitchFamily="34" charset="0"/>
              </a:rPr>
              <a:t>KLN</a:t>
            </a:r>
            <a:endParaRPr kumimoji="0" lang="pl-PL" sz="1400"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r>
              <a:rPr kumimoji="0" lang="pl-PL" sz="1400" b="0" i="0" u="none" strike="noStrike" cap="none" normalizeH="0" baseline="0" dirty="0" smtClean="0">
                <a:ln>
                  <a:noFill/>
                </a:ln>
                <a:solidFill>
                  <a:schemeClr val="tx1"/>
                </a:solidFill>
                <a:effectLst/>
                <a:ea typeface="Calibri" pitchFamily="34" charset="0"/>
                <a:cs typeface="Arial" pitchFamily="34" charset="0"/>
              </a:rPr>
              <a:t>180</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82</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98</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kąt </a:t>
            </a:r>
            <a:r>
              <a:rPr kumimoji="0" lang="pl-PL" sz="1400" b="0" i="1" u="none" strike="noStrike" cap="none" normalizeH="0" baseline="0" dirty="0" smtClean="0">
                <a:ln>
                  <a:noFill/>
                </a:ln>
                <a:solidFill>
                  <a:schemeClr val="tx1"/>
                </a:solidFill>
                <a:effectLst/>
                <a:ea typeface="Calibri" pitchFamily="34" charset="0"/>
                <a:cs typeface="Arial" pitchFamily="34" charset="0"/>
              </a:rPr>
              <a:t>MLN</a:t>
            </a:r>
            <a:endParaRPr kumimoji="0" lang="pl-PL" sz="1400"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r>
              <a:rPr kumimoji="0" lang="pl-PL" sz="1400" b="0" i="0" u="none" strike="noStrike" cap="none" normalizeH="0" baseline="0" dirty="0" smtClean="0">
                <a:ln>
                  <a:noFill/>
                </a:ln>
                <a:solidFill>
                  <a:schemeClr val="tx1"/>
                </a:solidFill>
                <a:effectLst/>
                <a:ea typeface="Calibri" pitchFamily="34" charset="0"/>
                <a:cs typeface="Arial" pitchFamily="34" charset="0"/>
              </a:rPr>
              <a:t>W trójkącie </a:t>
            </a:r>
            <a:r>
              <a:rPr kumimoji="0" lang="pl-PL" sz="1400" b="0" i="1" u="none" strike="noStrike" cap="none" normalizeH="0" baseline="0" dirty="0" err="1" smtClean="0">
                <a:ln>
                  <a:noFill/>
                </a:ln>
                <a:solidFill>
                  <a:schemeClr val="tx1"/>
                </a:solidFill>
                <a:effectLst/>
                <a:ea typeface="Calibri" pitchFamily="34" charset="0"/>
                <a:cs typeface="Arial" pitchFamily="34" charset="0"/>
              </a:rPr>
              <a:t>LMN</a:t>
            </a:r>
            <a:r>
              <a:rPr kumimoji="0" lang="pl-PL" sz="1400" b="0" i="0" u="none" strike="noStrike" cap="none" normalizeH="0" baseline="0" dirty="0" smtClean="0">
                <a:ln>
                  <a:noFill/>
                </a:ln>
                <a:solidFill>
                  <a:schemeClr val="tx1"/>
                </a:solidFill>
                <a:effectLst/>
                <a:ea typeface="Calibri" pitchFamily="34" charset="0"/>
                <a:cs typeface="Arial" pitchFamily="34" charset="0"/>
              </a:rPr>
              <a:t>: </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α </a:t>
            </a:r>
            <a:r>
              <a:rPr kumimoji="0" lang="pl-PL" sz="1400" b="0" i="0" u="none" strike="noStrike" cap="none" normalizeH="0" baseline="0" dirty="0" smtClean="0">
                <a:ln>
                  <a:noFill/>
                </a:ln>
                <a:solidFill>
                  <a:schemeClr val="tx1"/>
                </a:solidFill>
                <a:effectLst/>
                <a:ea typeface="Calibri" pitchFamily="34" charset="0"/>
                <a:cs typeface="Arial" pitchFamily="34" charset="0"/>
              </a:rPr>
              <a:t>+ </a:t>
            </a:r>
            <a:r>
              <a:rPr kumimoji="0" lang="pl-PL" sz="1400" b="0" i="0" u="none" strike="noStrike" cap="none" normalizeH="0" baseline="0" dirty="0" err="1" smtClean="0">
                <a:ln>
                  <a:noFill/>
                </a:ln>
                <a:solidFill>
                  <a:schemeClr val="tx1"/>
                </a:solidFill>
                <a:effectLst/>
                <a:ea typeface="Times New Roman" pitchFamily="18" charset="0"/>
                <a:cs typeface="Arial" pitchFamily="34" charset="0"/>
              </a:rPr>
              <a:t>α</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 </a:t>
            </a:r>
            <a:r>
              <a:rPr kumimoji="0" lang="pl-PL" sz="1400" b="0" i="0" u="none" strike="noStrike" cap="none" normalizeH="0" baseline="0" dirty="0" smtClean="0">
                <a:ln>
                  <a:noFill/>
                </a:ln>
                <a:solidFill>
                  <a:schemeClr val="tx1"/>
                </a:solidFill>
                <a:effectLst/>
                <a:ea typeface="Calibri" pitchFamily="34" charset="0"/>
                <a:cs typeface="Arial" pitchFamily="34" charset="0"/>
              </a:rPr>
              <a:t>+ 98</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180</a:t>
            </a:r>
            <a:r>
              <a:rPr lang="pl-PL" sz="1400" dirty="0" smtClean="0">
                <a:ea typeface="Calibri" pitchFamily="34" charset="0"/>
                <a:cs typeface="Arial" pitchFamily="34" charset="0"/>
                <a:sym typeface="Symbol"/>
              </a:rPr>
              <a:t></a:t>
            </a:r>
            <a:endParaRPr kumimoji="0" lang="pl-PL" sz="1400"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r>
              <a:rPr kumimoji="0" lang="pl-PL" sz="1400" b="0" i="0" u="none" strike="noStrike" cap="none" normalizeH="0" baseline="0" dirty="0" smtClean="0">
                <a:ln>
                  <a:noFill/>
                </a:ln>
                <a:solidFill>
                  <a:schemeClr val="tx1"/>
                </a:solidFill>
                <a:effectLst/>
                <a:ea typeface="Calibri" pitchFamily="34" charset="0"/>
                <a:cs typeface="Arial" pitchFamily="34" charset="0"/>
              </a:rPr>
              <a:t>2</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α</a:t>
            </a:r>
            <a:r>
              <a:rPr kumimoji="0" lang="pl-PL" sz="1400" b="0" i="0" u="none" strike="noStrike" cap="none" normalizeH="0" baseline="0" dirty="0" smtClean="0">
                <a:ln>
                  <a:noFill/>
                </a:ln>
                <a:solidFill>
                  <a:schemeClr val="tx1"/>
                </a:solidFill>
                <a:effectLst/>
                <a:ea typeface="Calibri" pitchFamily="34" charset="0"/>
                <a:cs typeface="Arial" pitchFamily="34" charset="0"/>
              </a:rPr>
              <a:t> = 180</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Calibri" pitchFamily="34" charset="0"/>
                <a:cs typeface="Arial" pitchFamily="34" charset="0"/>
              </a:rPr>
              <a:t> – 98</a:t>
            </a:r>
            <a:r>
              <a:rPr lang="pl-PL" sz="1400" dirty="0" smtClean="0">
                <a:ea typeface="Calibri" pitchFamily="34" charset="0"/>
                <a:cs typeface="Arial" pitchFamily="34" charset="0"/>
                <a:sym typeface="Symbol"/>
              </a:rPr>
              <a:t></a:t>
            </a:r>
            <a:endParaRPr kumimoji="0" lang="pl-PL" sz="1400"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r>
              <a:rPr kumimoji="0" lang="pl-PL" sz="1400" b="0" i="0" u="none" strike="noStrike" cap="none" normalizeH="0" baseline="0" dirty="0" smtClean="0">
                <a:ln>
                  <a:noFill/>
                </a:ln>
                <a:solidFill>
                  <a:schemeClr val="tx1"/>
                </a:solidFill>
                <a:effectLst/>
                <a:ea typeface="Calibri" pitchFamily="34" charset="0"/>
                <a:cs typeface="Arial" pitchFamily="34" charset="0"/>
              </a:rPr>
              <a:t>2</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α </a:t>
            </a:r>
            <a:r>
              <a:rPr kumimoji="0" lang="pl-PL" sz="1400" b="0" i="0" u="none" strike="noStrike" cap="none" normalizeH="0" baseline="0" dirty="0" smtClean="0">
                <a:ln>
                  <a:noFill/>
                </a:ln>
                <a:solidFill>
                  <a:schemeClr val="tx1"/>
                </a:solidFill>
                <a:effectLst/>
                <a:ea typeface="Calibri" pitchFamily="34" charset="0"/>
                <a:cs typeface="Arial" pitchFamily="34" charset="0"/>
              </a:rPr>
              <a:t>= 82</a:t>
            </a:r>
            <a:r>
              <a:rPr lang="pl-PL" sz="1400" dirty="0" smtClean="0">
                <a:ea typeface="Calibri" pitchFamily="34" charset="0"/>
                <a:cs typeface="Arial" pitchFamily="34" charset="0"/>
                <a:sym typeface="Symbol"/>
              </a:rPr>
              <a:t></a:t>
            </a:r>
            <a:endParaRPr kumimoji="0" lang="pl-PL" sz="1400"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r>
              <a:rPr kumimoji="0" lang="pl-PL" sz="1400" b="0" i="0" u="none" strike="noStrike" cap="none" normalizeH="0" baseline="0" dirty="0" smtClean="0">
                <a:ln>
                  <a:noFill/>
                </a:ln>
                <a:solidFill>
                  <a:schemeClr val="tx1"/>
                </a:solidFill>
                <a:effectLst/>
                <a:ea typeface="Times New Roman" pitchFamily="18" charset="0"/>
                <a:cs typeface="Arial" pitchFamily="34" charset="0"/>
              </a:rPr>
              <a:t>α </a:t>
            </a:r>
            <a:r>
              <a:rPr kumimoji="0" lang="pl-PL" sz="1400" b="0" i="0" u="none" strike="noStrike" cap="none" normalizeH="0" baseline="0" dirty="0" smtClean="0">
                <a:ln>
                  <a:noFill/>
                </a:ln>
                <a:solidFill>
                  <a:schemeClr val="tx1"/>
                </a:solidFill>
                <a:effectLst/>
                <a:ea typeface="Calibri" pitchFamily="34" charset="0"/>
                <a:cs typeface="Arial" pitchFamily="34" charset="0"/>
              </a:rPr>
              <a:t>= 41</a:t>
            </a:r>
            <a:r>
              <a:rPr lang="pl-PL" sz="1400" dirty="0" smtClean="0">
                <a:ea typeface="Calibri" pitchFamily="34" charset="0"/>
                <a:cs typeface="Arial" pitchFamily="34" charset="0"/>
                <a:sym typeface="Symbol"/>
              </a:rPr>
              <a:t></a:t>
            </a:r>
            <a:endParaRPr kumimoji="0" lang="pl-PL" sz="1400" b="0" i="0" u="none" strike="noStrike" cap="none" normalizeH="0" baseline="0" dirty="0" smtClean="0">
              <a:ln>
                <a:noFill/>
              </a:ln>
              <a:solidFill>
                <a:schemeClr val="tx1"/>
              </a:solidFill>
              <a:effectLst/>
              <a:cs typeface="Arial" pitchFamily="34" charset="0"/>
            </a:endParaRPr>
          </a:p>
        </p:txBody>
      </p:sp>
      <p:sp>
        <p:nvSpPr>
          <p:cNvPr id="19" name="Prostokąt 18"/>
          <p:cNvSpPr/>
          <p:nvPr/>
        </p:nvSpPr>
        <p:spPr>
          <a:xfrm>
            <a:off x="4219287" y="2062171"/>
            <a:ext cx="4537650" cy="954107"/>
          </a:xfrm>
          <a:prstGeom prst="rect">
            <a:avLst/>
          </a:prstGeom>
          <a:solidFill>
            <a:schemeClr val="accent5">
              <a:lumMod val="20000"/>
              <a:lumOff val="80000"/>
            </a:schemeClr>
          </a:solidFill>
          <a:ln>
            <a:solidFill>
              <a:schemeClr val="tx2"/>
            </a:solidFill>
          </a:ln>
        </p:spPr>
        <p:txBody>
          <a:bodyPr wrap="square">
            <a:spAutoFit/>
          </a:bodyPr>
          <a:lstStyle/>
          <a:p>
            <a:pPr algn="just"/>
            <a:r>
              <a:rPr lang="pl-PL" sz="1400" b="1" dirty="0" smtClean="0">
                <a:cs typeface="Arial" panose="020B0604020202020204" pitchFamily="34" charset="0"/>
              </a:rPr>
              <a:t>Wymaganie ogólne</a:t>
            </a:r>
            <a:endParaRPr lang="pl-PL" sz="1400" dirty="0" smtClean="0">
              <a:cs typeface="Arial" panose="020B0604020202020204" pitchFamily="34" charset="0"/>
            </a:endParaRPr>
          </a:p>
          <a:p>
            <a:pPr algn="just"/>
            <a:r>
              <a:rPr lang="pl-PL" sz="1400" i="1" dirty="0" smtClean="0">
                <a:cs typeface="Arial" panose="020B0604020202020204" pitchFamily="34" charset="0"/>
              </a:rPr>
              <a:t>III. Modelowanie matematyczne.</a:t>
            </a:r>
          </a:p>
          <a:p>
            <a:pPr algn="just"/>
            <a:r>
              <a:rPr lang="pl-PL" sz="1400" i="1" dirty="0" smtClean="0">
                <a:cs typeface="Arial" panose="020B0604020202020204" pitchFamily="34" charset="0"/>
              </a:rPr>
              <a:t>Uczeń dobiera odpowiedni model matematyczny do prostej sytuacji, stosuje poznane wzory i zależności […].</a:t>
            </a:r>
            <a:endParaRPr lang="pl-PL" sz="1400" dirty="0">
              <a:cs typeface="Arial" panose="020B0604020202020204" pitchFamily="34" charset="0"/>
            </a:endParaRPr>
          </a:p>
        </p:txBody>
      </p:sp>
      <p:sp>
        <p:nvSpPr>
          <p:cNvPr id="20" name="pole tekstowe 19"/>
          <p:cNvSpPr txBox="1"/>
          <p:nvPr/>
        </p:nvSpPr>
        <p:spPr>
          <a:xfrm>
            <a:off x="4224164" y="3260448"/>
            <a:ext cx="4523537" cy="523220"/>
          </a:xfrm>
          <a:prstGeom prst="rect">
            <a:avLst/>
          </a:prstGeom>
          <a:solidFill>
            <a:schemeClr val="accent5">
              <a:lumMod val="20000"/>
              <a:lumOff val="80000"/>
            </a:schemeClr>
          </a:solidFill>
          <a:ln>
            <a:solidFill>
              <a:schemeClr val="tx2"/>
            </a:solidFill>
          </a:ln>
        </p:spPr>
        <p:txBody>
          <a:bodyPr wrap="square" rtlCol="0">
            <a:spAutoFit/>
          </a:bodyPr>
          <a:lstStyle/>
          <a:p>
            <a:pPr algn="just"/>
            <a:r>
              <a:rPr lang="pl-PL" sz="1400" b="1" dirty="0" smtClean="0">
                <a:cs typeface="Arial" panose="020B0604020202020204" pitchFamily="34" charset="0"/>
              </a:rPr>
              <a:t>Wymagania szczegółowe</a:t>
            </a:r>
            <a:endParaRPr lang="pl-PL" sz="1400" dirty="0" smtClean="0">
              <a:cs typeface="Arial" panose="020B0604020202020204" pitchFamily="34" charset="0"/>
            </a:endParaRPr>
          </a:p>
          <a:p>
            <a:pPr algn="just"/>
            <a:r>
              <a:rPr lang="pl-PL" sz="1400" i="1" dirty="0" smtClean="0">
                <a:cs typeface="Arial" panose="020B0604020202020204" pitchFamily="34" charset="0"/>
              </a:rPr>
              <a:t>9.3. Uczeń stosuje twierdzenie o sumie kątów trójkąta.</a:t>
            </a:r>
            <a:endParaRPr lang="pl-PL" sz="1400" dirty="0" smtClean="0">
              <a:cs typeface="Arial" panose="020B0604020202020204" pitchFamily="34" charset="0"/>
            </a:endParaRPr>
          </a:p>
        </p:txBody>
      </p:sp>
      <p:sp>
        <p:nvSpPr>
          <p:cNvPr id="21" name="pole tekstowe 20"/>
          <p:cNvSpPr txBox="1"/>
          <p:nvPr/>
        </p:nvSpPr>
        <p:spPr>
          <a:xfrm>
            <a:off x="4243388" y="3968871"/>
            <a:ext cx="4470976" cy="954107"/>
          </a:xfrm>
          <a:prstGeom prst="rect">
            <a:avLst/>
          </a:prstGeom>
          <a:solidFill>
            <a:schemeClr val="accent5">
              <a:lumMod val="20000"/>
              <a:lumOff val="80000"/>
            </a:schemeClr>
          </a:solidFill>
          <a:ln>
            <a:solidFill>
              <a:schemeClr val="tx2"/>
            </a:solidFill>
          </a:ln>
        </p:spPr>
        <p:txBody>
          <a:bodyPr wrap="square" rtlCol="0">
            <a:spAutoFit/>
          </a:bodyPr>
          <a:lstStyle/>
          <a:p>
            <a:pPr algn="just"/>
            <a:r>
              <a:rPr lang="pl-PL" sz="1400" b="1" dirty="0" smtClean="0">
                <a:cs typeface="Arial" panose="020B0604020202020204" pitchFamily="34" charset="0"/>
              </a:rPr>
              <a:t>Zasady oceniania rozwiązania</a:t>
            </a:r>
            <a:endParaRPr lang="pl-PL" sz="1400" dirty="0" smtClean="0">
              <a:cs typeface="Arial" panose="020B0604020202020204" pitchFamily="34" charset="0"/>
            </a:endParaRPr>
          </a:p>
          <a:p>
            <a:pPr algn="just"/>
            <a:r>
              <a:rPr lang="pl-PL" sz="1400" dirty="0" smtClean="0">
                <a:cs typeface="Arial" panose="020B0604020202020204" pitchFamily="34" charset="0"/>
              </a:rPr>
              <a:t>Istotnym postępem w rozwiązaniu tego zadania jest zastosowanie twierdzenia o sumie kątów trójkąta do obliczenia miary kąta </a:t>
            </a:r>
            <a:r>
              <a:rPr lang="pl-PL" sz="1400" dirty="0" smtClean="0">
                <a:ea typeface="Times New Roman" pitchFamily="18" charset="0"/>
                <a:cs typeface="Arial" pitchFamily="34" charset="0"/>
              </a:rPr>
              <a:t>α</a:t>
            </a:r>
            <a:r>
              <a:rPr lang="pl-PL" sz="1400" dirty="0" smtClean="0">
                <a:cs typeface="Arial" panose="020B0604020202020204" pitchFamily="34" charset="0"/>
              </a:rPr>
              <a:t>.</a:t>
            </a:r>
            <a:endParaRPr lang="pl-PL" sz="1400" dirty="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16</a:t>
            </a:fld>
            <a:endParaRPr lang="pl-PL"/>
          </a:p>
        </p:txBody>
      </p:sp>
      <p:sp>
        <p:nvSpPr>
          <p:cNvPr id="8" name="Prostokąt 7"/>
          <p:cNvSpPr/>
          <p:nvPr/>
        </p:nvSpPr>
        <p:spPr>
          <a:xfrm>
            <a:off x="355857" y="1905060"/>
            <a:ext cx="1845249" cy="307777"/>
          </a:xfrm>
          <a:prstGeom prst="rect">
            <a:avLst/>
          </a:prstGeom>
          <a:ln>
            <a:solidFill>
              <a:schemeClr val="accent1"/>
            </a:solidFill>
          </a:ln>
        </p:spPr>
        <p:txBody>
          <a:bodyPr wrap="none">
            <a:spAutoFit/>
          </a:bodyPr>
          <a:lstStyle/>
          <a:p>
            <a:r>
              <a:rPr lang="pl-PL" sz="1400" b="1" dirty="0" smtClean="0"/>
              <a:t>Schemat punktowania</a:t>
            </a:r>
            <a:endParaRPr lang="pl-PL" sz="1400" dirty="0"/>
          </a:p>
        </p:txBody>
      </p:sp>
      <p:graphicFrame>
        <p:nvGraphicFramePr>
          <p:cNvPr id="6" name="Tabela 5"/>
          <p:cNvGraphicFramePr>
            <a:graphicFrameLocks noGrp="1"/>
          </p:cNvGraphicFramePr>
          <p:nvPr>
            <p:extLst>
              <p:ext uri="{D42A27DB-BD31-4B8C-83A1-F6EECF244321}">
                <p14:modId xmlns:p14="http://schemas.microsoft.com/office/powerpoint/2010/main" val="2833162886"/>
              </p:ext>
            </p:extLst>
          </p:nvPr>
        </p:nvGraphicFramePr>
        <p:xfrm>
          <a:off x="350982" y="2385002"/>
          <a:ext cx="8192943" cy="1356926"/>
        </p:xfrm>
        <a:graphic>
          <a:graphicData uri="http://schemas.openxmlformats.org/drawingml/2006/table">
            <a:tbl>
              <a:tblPr firstRow="1" bandRow="1">
                <a:tableStyleId>{5C22544A-7EE6-4342-B048-85BDC9FD1C3A}</a:tableStyleId>
              </a:tblPr>
              <a:tblGrid>
                <a:gridCol w="844426"/>
                <a:gridCol w="7348517"/>
              </a:tblGrid>
              <a:tr h="284019">
                <a:tc>
                  <a:txBody>
                    <a:bodyPr/>
                    <a:lstStyle/>
                    <a:p>
                      <a:pPr algn="just">
                        <a:lnSpc>
                          <a:spcPct val="115000"/>
                        </a:lnSpc>
                        <a:spcAft>
                          <a:spcPts val="0"/>
                        </a:spcAft>
                      </a:pPr>
                      <a:r>
                        <a:rPr lang="pl-PL" sz="1400" b="1" dirty="0" smtClean="0">
                          <a:solidFill>
                            <a:schemeClr val="tx1"/>
                          </a:solidFill>
                          <a:latin typeface="+mn-lt"/>
                          <a:ea typeface="Calibri"/>
                          <a:cs typeface="Arial" panose="020B0604020202020204" pitchFamily="34" charset="0"/>
                        </a:rPr>
                        <a:t>2 </a:t>
                      </a:r>
                      <a:r>
                        <a:rPr lang="pl-PL" sz="1400" b="1" dirty="0" err="1">
                          <a:solidFill>
                            <a:schemeClr val="tx1"/>
                          </a:solidFill>
                          <a:latin typeface="+mn-lt"/>
                          <a:ea typeface="Calibri"/>
                          <a:cs typeface="Arial" panose="020B0604020202020204" pitchFamily="34" charset="0"/>
                        </a:rPr>
                        <a:t>pkt</a:t>
                      </a:r>
                      <a:r>
                        <a:rPr lang="pl-PL" sz="1400" b="1" dirty="0">
                          <a:solidFill>
                            <a:schemeClr val="tx1"/>
                          </a:solidFill>
                          <a:latin typeface="+mn-lt"/>
                          <a:ea typeface="Calibri"/>
                          <a:cs typeface="Arial" panose="020B0604020202020204" pitchFamily="34" charset="0"/>
                        </a:rPr>
                        <a:t> –</a:t>
                      </a:r>
                    </a:p>
                  </a:txBody>
                  <a:tcPr marL="68580" marR="177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72000" lvl="0" algn="just">
                        <a:lnSpc>
                          <a:spcPct val="115000"/>
                        </a:lnSpc>
                        <a:spcAft>
                          <a:spcPts val="0"/>
                        </a:spcAft>
                      </a:pPr>
                      <a:r>
                        <a:rPr lang="pl-PL" sz="1400" b="0" dirty="0">
                          <a:solidFill>
                            <a:schemeClr val="tx1"/>
                          </a:solidFill>
                          <a:latin typeface="+mn-lt"/>
                          <a:ea typeface="Calibri"/>
                          <a:cs typeface="Arial" panose="020B0604020202020204" pitchFamily="34" charset="0"/>
                        </a:rPr>
                        <a:t>za przedstawienie bezbłędnego rozwiązania zadania.</a:t>
                      </a:r>
                    </a:p>
                  </a:txBody>
                  <a:tcPr marL="177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r>
              <a:tr h="582179">
                <a:tc>
                  <a:txBody>
                    <a:bodyPr/>
                    <a:lstStyle/>
                    <a:p>
                      <a:pPr algn="just">
                        <a:lnSpc>
                          <a:spcPct val="115000"/>
                        </a:lnSpc>
                        <a:spcAft>
                          <a:spcPts val="0"/>
                        </a:spcAft>
                      </a:pPr>
                      <a:r>
                        <a:rPr lang="pl-PL" sz="1400" b="1" dirty="0" smtClean="0">
                          <a:solidFill>
                            <a:schemeClr val="tx1"/>
                          </a:solidFill>
                          <a:latin typeface="+mn-lt"/>
                          <a:ea typeface="Calibri"/>
                          <a:cs typeface="Arial" panose="020B0604020202020204" pitchFamily="34" charset="0"/>
                        </a:rPr>
                        <a:t>1 </a:t>
                      </a:r>
                      <a:r>
                        <a:rPr lang="pl-PL" sz="1400" b="1" dirty="0" err="1">
                          <a:solidFill>
                            <a:schemeClr val="tx1"/>
                          </a:solidFill>
                          <a:latin typeface="+mn-lt"/>
                          <a:ea typeface="Calibri"/>
                          <a:cs typeface="Arial" panose="020B0604020202020204" pitchFamily="34" charset="0"/>
                        </a:rPr>
                        <a:t>pkt</a:t>
                      </a:r>
                      <a:r>
                        <a:rPr lang="pl-PL" sz="1400" b="1" dirty="0">
                          <a:solidFill>
                            <a:schemeClr val="tx1"/>
                          </a:solidFill>
                          <a:latin typeface="+mn-lt"/>
                          <a:ea typeface="Calibri"/>
                          <a:cs typeface="Arial" panose="020B0604020202020204" pitchFamily="34" charset="0"/>
                        </a:rPr>
                        <a:t> –</a:t>
                      </a:r>
                    </a:p>
                  </a:txBody>
                  <a:tcPr marL="68580" marR="177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72000" lvl="0" algn="just">
                        <a:lnSpc>
                          <a:spcPct val="115000"/>
                        </a:lnSpc>
                        <a:spcAft>
                          <a:spcPts val="0"/>
                        </a:spcAft>
                      </a:pPr>
                      <a:r>
                        <a:rPr kumimoji="0" lang="pl-PL" sz="1400" kern="1200" dirty="0" smtClean="0">
                          <a:solidFill>
                            <a:schemeClr val="dk1"/>
                          </a:solidFill>
                          <a:latin typeface="+mn-lt"/>
                          <a:ea typeface="+mn-ea"/>
                          <a:cs typeface="Arial" panose="020B0604020202020204" pitchFamily="34" charset="0"/>
                        </a:rPr>
                        <a:t>w przypadku gdy uczeń przedstawił poprawny sposób</a:t>
                      </a:r>
                      <a:r>
                        <a:rPr kumimoji="0" lang="pl-PL" sz="1400" kern="1200" baseline="0" dirty="0" smtClean="0">
                          <a:solidFill>
                            <a:schemeClr val="dk1"/>
                          </a:solidFill>
                          <a:latin typeface="+mn-lt"/>
                          <a:ea typeface="+mn-ea"/>
                          <a:cs typeface="Arial" panose="020B0604020202020204" pitchFamily="34" charset="0"/>
                        </a:rPr>
                        <a:t> </a:t>
                      </a:r>
                      <a:r>
                        <a:rPr kumimoji="0" lang="pl-PL" sz="1400" kern="1200" dirty="0" smtClean="0">
                          <a:solidFill>
                            <a:schemeClr val="dk1"/>
                          </a:solidFill>
                          <a:latin typeface="+mn-lt"/>
                          <a:ea typeface="+mn-ea"/>
                          <a:cs typeface="Arial" panose="020B0604020202020204" pitchFamily="34" charset="0"/>
                        </a:rPr>
                        <a:t>wyznaczenia miary kąta α, ale nie doprowadził rozwiązania do końca lub w trakcie rozwiązywania popełnił błędy rachunkowe.</a:t>
                      </a:r>
                    </a:p>
                  </a:txBody>
                  <a:tcPr marL="177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r>
              <a:tr h="370840">
                <a:tc>
                  <a:txBody>
                    <a:bodyPr/>
                    <a:lstStyle/>
                    <a:p>
                      <a:pPr algn="just">
                        <a:lnSpc>
                          <a:spcPct val="115000"/>
                        </a:lnSpc>
                        <a:spcAft>
                          <a:spcPts val="0"/>
                        </a:spcAft>
                      </a:pPr>
                      <a:r>
                        <a:rPr lang="pl-PL" sz="1400" b="1" dirty="0">
                          <a:solidFill>
                            <a:schemeClr val="tx1"/>
                          </a:solidFill>
                          <a:latin typeface="+mn-lt"/>
                          <a:ea typeface="Calibri"/>
                          <a:cs typeface="Arial" panose="020B0604020202020204" pitchFamily="34" charset="0"/>
                        </a:rPr>
                        <a:t>0 </a:t>
                      </a:r>
                      <a:r>
                        <a:rPr lang="pl-PL" sz="1400" b="1" dirty="0" err="1">
                          <a:solidFill>
                            <a:schemeClr val="tx1"/>
                          </a:solidFill>
                          <a:latin typeface="+mn-lt"/>
                          <a:ea typeface="Calibri"/>
                          <a:cs typeface="Arial" panose="020B0604020202020204" pitchFamily="34" charset="0"/>
                        </a:rPr>
                        <a:t>pkt</a:t>
                      </a:r>
                      <a:r>
                        <a:rPr lang="pl-PL" sz="1400" b="1" dirty="0">
                          <a:solidFill>
                            <a:schemeClr val="tx1"/>
                          </a:solidFill>
                          <a:latin typeface="+mn-lt"/>
                          <a:ea typeface="Calibri"/>
                          <a:cs typeface="Arial" panose="020B0604020202020204" pitchFamily="34" charset="0"/>
                        </a:rPr>
                        <a:t> –</a:t>
                      </a:r>
                    </a:p>
                  </a:txBody>
                  <a:tcPr marL="68580" marR="177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72000" lvl="0" algn="just">
                        <a:lnSpc>
                          <a:spcPct val="115000"/>
                        </a:lnSpc>
                        <a:spcAft>
                          <a:spcPts val="0"/>
                        </a:spcAft>
                      </a:pPr>
                      <a:r>
                        <a:rPr kumimoji="0" lang="pl-PL" sz="1400" kern="1200" dirty="0" smtClean="0">
                          <a:solidFill>
                            <a:schemeClr val="dk1"/>
                          </a:solidFill>
                          <a:latin typeface="+mn-lt"/>
                          <a:ea typeface="+mn-ea"/>
                          <a:cs typeface="Arial" panose="020B0604020202020204" pitchFamily="34" charset="0"/>
                        </a:rPr>
                        <a:t>w przypadku gdy uczeń nie podał poprawnego</a:t>
                      </a:r>
                      <a:r>
                        <a:rPr kumimoji="0" lang="pl-PL" sz="1400" kern="1200" baseline="0" dirty="0" smtClean="0">
                          <a:solidFill>
                            <a:schemeClr val="dk1"/>
                          </a:solidFill>
                          <a:latin typeface="+mn-lt"/>
                          <a:ea typeface="+mn-ea"/>
                          <a:cs typeface="Arial" panose="020B0604020202020204" pitchFamily="34" charset="0"/>
                        </a:rPr>
                        <a:t> </a:t>
                      </a:r>
                      <a:r>
                        <a:rPr kumimoji="0" lang="pl-PL" sz="1400" kern="1200" dirty="0" smtClean="0">
                          <a:solidFill>
                            <a:schemeClr val="dk1"/>
                          </a:solidFill>
                          <a:latin typeface="+mn-lt"/>
                          <a:ea typeface="+mn-ea"/>
                          <a:cs typeface="Arial" panose="020B0604020202020204" pitchFamily="34" charset="0"/>
                        </a:rPr>
                        <a:t>sposobu na obliczenie miary kąta</a:t>
                      </a:r>
                      <a:r>
                        <a:rPr kumimoji="0" lang="pl-PL" sz="1400" kern="1200" baseline="0" dirty="0" smtClean="0">
                          <a:solidFill>
                            <a:schemeClr val="dk1"/>
                          </a:solidFill>
                          <a:latin typeface="+mn-lt"/>
                          <a:ea typeface="+mn-ea"/>
                          <a:cs typeface="Arial" panose="020B0604020202020204" pitchFamily="34" charset="0"/>
                        </a:rPr>
                        <a:t> </a:t>
                      </a:r>
                      <a:r>
                        <a:rPr kumimoji="0" lang="pl-PL" sz="1400" kern="1200" dirty="0" smtClean="0">
                          <a:solidFill>
                            <a:schemeClr val="dk1"/>
                          </a:solidFill>
                          <a:latin typeface="+mn-lt"/>
                          <a:ea typeface="+mn-ea"/>
                          <a:cs typeface="Arial" panose="020B0604020202020204" pitchFamily="34" charset="0"/>
                        </a:rPr>
                        <a:t>α</a:t>
                      </a:r>
                      <a:r>
                        <a:rPr kumimoji="0" lang="pl-PL" sz="1400" kern="1200" baseline="0" dirty="0" smtClean="0">
                          <a:solidFill>
                            <a:schemeClr val="dk1"/>
                          </a:solidFill>
                          <a:latin typeface="+mn-lt"/>
                          <a:ea typeface="+mn-ea"/>
                          <a:cs typeface="Arial" panose="020B0604020202020204" pitchFamily="34" charset="0"/>
                        </a:rPr>
                        <a:t> </a:t>
                      </a:r>
                      <a:r>
                        <a:rPr kumimoji="0" lang="pl-PL" sz="1400" kern="1200" dirty="0" smtClean="0">
                          <a:solidFill>
                            <a:schemeClr val="dk1"/>
                          </a:solidFill>
                          <a:latin typeface="+mn-lt"/>
                          <a:ea typeface="+mn-ea"/>
                          <a:cs typeface="Arial" panose="020B0604020202020204" pitchFamily="34" charset="0"/>
                        </a:rPr>
                        <a:t>lub opuścił zadanie.</a:t>
                      </a:r>
                      <a:endParaRPr lang="pl-PL" sz="1400" dirty="0">
                        <a:solidFill>
                          <a:schemeClr val="tx1"/>
                        </a:solidFill>
                        <a:latin typeface="+mn-lt"/>
                        <a:ea typeface="Calibri"/>
                        <a:cs typeface="Arial" panose="020B0604020202020204" pitchFamily="34" charset="0"/>
                      </a:endParaRPr>
                    </a:p>
                  </a:txBody>
                  <a:tcPr marL="177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20000"/>
                        <a:lumOff val="80000"/>
                      </a:schemeClr>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17</a:t>
            </a:fld>
            <a:endParaRPr lang="pl-PL"/>
          </a:p>
        </p:txBody>
      </p:sp>
      <p:sp>
        <p:nvSpPr>
          <p:cNvPr id="78849" name="Rectangle 1"/>
          <p:cNvSpPr>
            <a:spLocks noChangeArrowheads="1"/>
          </p:cNvSpPr>
          <p:nvPr/>
        </p:nvSpPr>
        <p:spPr bwMode="auto">
          <a:xfrm>
            <a:off x="295564" y="1784831"/>
            <a:ext cx="8368146" cy="2246769"/>
          </a:xfrm>
          <a:prstGeom prst="rect">
            <a:avLst/>
          </a:prstGeom>
          <a:solidFill>
            <a:schemeClr val="accent5">
              <a:lumMod val="20000"/>
              <a:lumOff val="80000"/>
            </a:schemeClr>
          </a:solidFill>
          <a:ln w="9525">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pl-PL" sz="1400" b="1" i="0" u="none" strike="noStrike" cap="none" normalizeH="0" baseline="0" dirty="0" smtClean="0">
                <a:ln>
                  <a:noFill/>
                </a:ln>
                <a:solidFill>
                  <a:schemeClr val="tx1"/>
                </a:solidFill>
                <a:effectLst/>
                <a:ea typeface="Times New Roman" pitchFamily="18" charset="0"/>
                <a:cs typeface="Arial" pitchFamily="34" charset="0"/>
              </a:rPr>
              <a:t>Zadanie </a:t>
            </a:r>
            <a:r>
              <a:rPr lang="pl-PL" sz="1400" b="1" dirty="0" smtClean="0">
                <a:ea typeface="Calibri" pitchFamily="34" charset="0"/>
                <a:cs typeface="Arial" pitchFamily="34" charset="0"/>
              </a:rPr>
              <a:t>(0–1) </a:t>
            </a:r>
            <a:endParaRPr kumimoji="0" lang="pl-PL" sz="1400"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Times New Roman" pitchFamily="18" charset="0"/>
                <a:cs typeface="Arial" pitchFamily="34" charset="0"/>
              </a:rPr>
              <a:t>Określ rodzaj trójkąta </a:t>
            </a:r>
            <a:r>
              <a:rPr kumimoji="0" lang="pl-PL" sz="1400" b="1" i="1" u="none" strike="noStrike" cap="none" normalizeH="0" baseline="0" dirty="0" err="1" smtClean="0">
                <a:ln>
                  <a:noFill/>
                </a:ln>
                <a:solidFill>
                  <a:schemeClr val="tx1"/>
                </a:solidFill>
                <a:effectLst/>
                <a:ea typeface="Times New Roman" pitchFamily="18" charset="0"/>
                <a:cs typeface="Arial" pitchFamily="34" charset="0"/>
              </a:rPr>
              <a:t>KLM</a:t>
            </a:r>
            <a:r>
              <a:rPr kumimoji="0" lang="pl-PL" sz="1400" b="1" i="0" u="none" strike="noStrike" cap="none" normalizeH="0" baseline="0" dirty="0" smtClean="0">
                <a:ln>
                  <a:noFill/>
                </a:ln>
                <a:solidFill>
                  <a:schemeClr val="tx1"/>
                </a:solidFill>
                <a:effectLst/>
                <a:ea typeface="Times New Roman" pitchFamily="18" charset="0"/>
                <a:cs typeface="Arial" pitchFamily="34" charset="0"/>
              </a:rPr>
              <a:t>. Wybierz odpowiedź A albo B albo C i jej uzasadnienie spośród 1- 3.</a:t>
            </a:r>
            <a:endParaRPr kumimoji="0" lang="pl-PL" sz="1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ea typeface="Times New Roman" pitchFamily="18" charset="0"/>
              <a:cs typeface="Arial" pitchFamily="34" charset="0"/>
            </a:endParaRPr>
          </a:p>
          <a:p>
            <a:pPr lvl="0" eaLnBrk="0" fontAlgn="base" hangingPunct="0">
              <a:spcBef>
                <a:spcPct val="0"/>
              </a:spcBef>
              <a:spcAft>
                <a:spcPct val="0"/>
              </a:spcAft>
            </a:pPr>
            <a:r>
              <a:rPr kumimoji="0" lang="pl-PL" sz="1400" b="0" i="0" u="none" strike="noStrike" cap="none" normalizeH="0" baseline="0" dirty="0" smtClean="0">
                <a:ln>
                  <a:noFill/>
                </a:ln>
                <a:solidFill>
                  <a:schemeClr val="tx1"/>
                </a:solidFill>
                <a:effectLst/>
                <a:ea typeface="Times New Roman" pitchFamily="18" charset="0"/>
                <a:cs typeface="Arial" pitchFamily="34" charset="0"/>
              </a:rPr>
              <a:t>W trójkącie </a:t>
            </a:r>
            <a:r>
              <a:rPr kumimoji="0" lang="pl-PL" sz="1400" b="0" i="1" u="none" strike="noStrike" cap="none" normalizeH="0" baseline="0" dirty="0" err="1" smtClean="0">
                <a:ln>
                  <a:noFill/>
                </a:ln>
                <a:solidFill>
                  <a:schemeClr val="tx1"/>
                </a:solidFill>
                <a:effectLst/>
                <a:ea typeface="Times New Roman" pitchFamily="18" charset="0"/>
                <a:cs typeface="Arial" pitchFamily="34" charset="0"/>
              </a:rPr>
              <a:t>KLM</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 dwa kąty wewnętrzne mają miary 25</a:t>
            </a:r>
            <a:r>
              <a:rPr lang="pl-PL" sz="1400" dirty="0" smtClean="0">
                <a:ea typeface="Calibri" pitchFamily="34" charset="0"/>
                <a:cs typeface="Arial" pitchFamily="34" charset="0"/>
                <a:sym typeface="Symbol"/>
              </a:rPr>
              <a:t></a:t>
            </a:r>
            <a:r>
              <a:rPr kumimoji="0" lang="pl-PL" sz="1400" b="0" i="0" u="none" strike="noStrike" cap="none" normalizeH="0" baseline="30000" dirty="0" smtClean="0">
                <a:ln>
                  <a:noFill/>
                </a:ln>
                <a:solidFill>
                  <a:schemeClr val="tx1"/>
                </a:solidFill>
                <a:effectLst/>
                <a:ea typeface="Times New Roman" pitchFamily="18" charset="0"/>
                <a:cs typeface="Arial" pitchFamily="34" charset="0"/>
              </a:rPr>
              <a:t> </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oraz 60</a:t>
            </a:r>
            <a:r>
              <a:rPr lang="pl-PL" sz="1400" dirty="0" smtClean="0">
                <a:ea typeface="Calibri" pitchFamily="34" charset="0"/>
                <a:cs typeface="Arial" pitchFamily="34" charset="0"/>
                <a:sym typeface="Symbol"/>
              </a:rPr>
              <a:t></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Times New Roman" pitchFamily="18" charset="0"/>
                <a:cs typeface="Arial" pitchFamily="34" charset="0"/>
              </a:rPr>
              <a:t>Trójkąt </a:t>
            </a:r>
            <a:r>
              <a:rPr kumimoji="0" lang="pl-PL" sz="1400" b="0" i="1" u="none" strike="noStrike" cap="none" normalizeH="0" baseline="0" dirty="0" err="1" smtClean="0">
                <a:ln>
                  <a:noFill/>
                </a:ln>
                <a:solidFill>
                  <a:schemeClr val="tx1"/>
                </a:solidFill>
                <a:effectLst/>
                <a:ea typeface="Times New Roman" pitchFamily="18" charset="0"/>
                <a:cs typeface="Arial" pitchFamily="34" charset="0"/>
              </a:rPr>
              <a:t>KLM</a:t>
            </a:r>
            <a:r>
              <a:rPr kumimoji="0" lang="pl-PL" sz="1400" b="0" i="0" u="none" strike="noStrike" cap="none" normalizeH="0" baseline="0" dirty="0" smtClean="0">
                <a:ln>
                  <a:noFill/>
                </a:ln>
                <a:solidFill>
                  <a:schemeClr val="tx1"/>
                </a:solidFill>
                <a:effectLst/>
                <a:ea typeface="Times New Roman" pitchFamily="18" charset="0"/>
                <a:cs typeface="Arial" pitchFamily="34" charset="0"/>
              </a:rPr>
              <a:t> jest trójkątem</a:t>
            </a:r>
          </a:p>
          <a:p>
            <a:pPr marL="0" marR="0" lvl="0" indent="0" algn="l" defTabSz="914400" rtl="0" eaLnBrk="0" fontAlgn="base" latinLnBrk="0" hangingPunct="0">
              <a:lnSpc>
                <a:spcPct val="100000"/>
              </a:lnSpc>
              <a:spcBef>
                <a:spcPct val="0"/>
              </a:spcBef>
              <a:spcAft>
                <a:spcPct val="0"/>
              </a:spcAft>
              <a:buClrTx/>
              <a:buSzTx/>
              <a:buFontTx/>
              <a:buNone/>
              <a:tabLst/>
            </a:pPr>
            <a:endParaRPr lang="pl-PL" sz="14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4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400" dirty="0" smtClean="0">
              <a:cs typeface="Arial" pitchFamily="34" charset="0"/>
            </a:endParaRPr>
          </a:p>
        </p:txBody>
      </p:sp>
      <p:graphicFrame>
        <p:nvGraphicFramePr>
          <p:cNvPr id="7" name="Tabela 6"/>
          <p:cNvGraphicFramePr>
            <a:graphicFrameLocks noGrp="1"/>
          </p:cNvGraphicFramePr>
          <p:nvPr/>
        </p:nvGraphicFramePr>
        <p:xfrm>
          <a:off x="424853" y="3114035"/>
          <a:ext cx="7795509" cy="640080"/>
        </p:xfrm>
        <a:graphic>
          <a:graphicData uri="http://schemas.openxmlformats.org/drawingml/2006/table">
            <a:tbl>
              <a:tblPr/>
              <a:tblGrid>
                <a:gridCol w="455912"/>
                <a:gridCol w="1586580"/>
                <a:gridCol w="1005535"/>
                <a:gridCol w="485670"/>
                <a:gridCol w="4261812"/>
              </a:tblGrid>
              <a:tr h="0">
                <a:tc>
                  <a:txBody>
                    <a:bodyPr/>
                    <a:lstStyle/>
                    <a:p>
                      <a:pPr marL="0" algn="ctr">
                        <a:spcAft>
                          <a:spcPts val="0"/>
                        </a:spcAft>
                      </a:pPr>
                      <a:r>
                        <a:rPr lang="pl-PL" sz="1400" b="1" dirty="0">
                          <a:latin typeface="+mn-lt"/>
                          <a:ea typeface="Calibri"/>
                          <a:cs typeface="Times New Roman"/>
                        </a:rPr>
                        <a:t>A.</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72000" algn="l">
                        <a:spcAft>
                          <a:spcPts val="0"/>
                        </a:spcAft>
                      </a:pPr>
                      <a:r>
                        <a:rPr lang="pl-PL" sz="1400" dirty="0" smtClean="0">
                          <a:latin typeface="+mn-lt"/>
                          <a:ea typeface="Calibri"/>
                          <a:cs typeface="Times New Roman"/>
                        </a:rPr>
                        <a:t>prostokątnym,</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rowSpan="3">
                  <a:txBody>
                    <a:bodyPr/>
                    <a:lstStyle/>
                    <a:p>
                      <a:pPr marL="0" lvl="0" algn="ctr">
                        <a:spcAft>
                          <a:spcPts val="0"/>
                        </a:spcAft>
                      </a:pPr>
                      <a:r>
                        <a:rPr lang="pl-PL" sz="1400" dirty="0" smtClean="0">
                          <a:latin typeface="+mn-lt"/>
                          <a:ea typeface="Calibri"/>
                          <a:cs typeface="Times New Roman"/>
                        </a:rPr>
                        <a:t>ponieważ</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a:spcAft>
                          <a:spcPts val="0"/>
                        </a:spcAft>
                      </a:pPr>
                      <a:r>
                        <a:rPr lang="pl-PL" sz="1400" b="1" dirty="0">
                          <a:latin typeface="+mn-lt"/>
                          <a:ea typeface="Calibri"/>
                          <a:cs typeface="Times New Roman"/>
                        </a:rPr>
                        <a:t>1.</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72000" lvl="0" algn="l">
                        <a:spcAft>
                          <a:spcPts val="0"/>
                        </a:spcAft>
                      </a:pPr>
                      <a:r>
                        <a:rPr lang="pl-PL" sz="1400" dirty="0">
                          <a:latin typeface="+mn-lt"/>
                          <a:ea typeface="Calibri"/>
                          <a:cs typeface="Times New Roman"/>
                        </a:rPr>
                        <a:t> jeden z kątów wewnętrznych ma miarę </a:t>
                      </a:r>
                      <a:r>
                        <a:rPr lang="pl-PL" sz="1400" dirty="0" smtClean="0">
                          <a:latin typeface="+mn-lt"/>
                          <a:ea typeface="Calibri"/>
                          <a:cs typeface="Times New Roman"/>
                        </a:rPr>
                        <a:t>90</a:t>
                      </a:r>
                      <a:r>
                        <a:rPr lang="pl-PL" sz="1400" dirty="0" smtClean="0">
                          <a:latin typeface="+mn-lt"/>
                          <a:ea typeface="Calibri" pitchFamily="34" charset="0"/>
                          <a:cs typeface="Arial" pitchFamily="34" charset="0"/>
                          <a:sym typeface="Symbol"/>
                        </a:rPr>
                        <a:t></a:t>
                      </a:r>
                      <a:r>
                        <a:rPr lang="pl-PL" sz="1400" dirty="0" smtClean="0">
                          <a:latin typeface="+mn-lt"/>
                          <a:ea typeface="Calibri"/>
                          <a:cs typeface="Times New Roman"/>
                        </a:rPr>
                        <a:t>.</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ctr">
                        <a:spcAft>
                          <a:spcPts val="0"/>
                        </a:spcAft>
                      </a:pPr>
                      <a:r>
                        <a:rPr lang="pl-PL" sz="1400" b="1" dirty="0">
                          <a:latin typeface="+mn-lt"/>
                          <a:ea typeface="Calibri"/>
                          <a:cs typeface="Times New Roman"/>
                        </a:rPr>
                        <a:t>B.</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72000" algn="l">
                        <a:spcAft>
                          <a:spcPts val="0"/>
                        </a:spcAft>
                      </a:pPr>
                      <a:r>
                        <a:rPr lang="pl-PL" sz="1400" dirty="0" smtClean="0">
                          <a:latin typeface="+mn-lt"/>
                          <a:ea typeface="Calibri"/>
                          <a:cs typeface="Times New Roman"/>
                        </a:rPr>
                        <a:t>ostrokątnym,</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vMerge="1">
                  <a:txBody>
                    <a:bodyPr/>
                    <a:lstStyle/>
                    <a:p>
                      <a:endParaRPr lang="pl-PL"/>
                    </a:p>
                  </a:txBody>
                  <a:tcPr/>
                </a:tc>
                <a:tc>
                  <a:txBody>
                    <a:bodyPr/>
                    <a:lstStyle/>
                    <a:p>
                      <a:pPr marL="0" algn="ctr">
                        <a:spcAft>
                          <a:spcPts val="0"/>
                        </a:spcAft>
                      </a:pPr>
                      <a:r>
                        <a:rPr lang="pl-PL" sz="1400" b="1" dirty="0">
                          <a:latin typeface="+mn-lt"/>
                          <a:ea typeface="Calibri"/>
                          <a:cs typeface="Times New Roman"/>
                        </a:rPr>
                        <a:t>2.</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72000" lvl="0" algn="l">
                        <a:spcAft>
                          <a:spcPts val="0"/>
                        </a:spcAft>
                      </a:pPr>
                      <a:r>
                        <a:rPr lang="pl-PL" sz="1400" dirty="0">
                          <a:latin typeface="+mn-lt"/>
                          <a:ea typeface="Calibri"/>
                          <a:cs typeface="Times New Roman"/>
                        </a:rPr>
                        <a:t> </a:t>
                      </a:r>
                      <a:r>
                        <a:rPr lang="pl-PL" sz="1400" dirty="0" smtClean="0">
                          <a:latin typeface="+mn-lt"/>
                          <a:ea typeface="Calibri"/>
                          <a:cs typeface="Times New Roman"/>
                        </a:rPr>
                        <a:t>wszystkie </a:t>
                      </a:r>
                      <a:r>
                        <a:rPr lang="pl-PL" sz="1400" dirty="0">
                          <a:latin typeface="+mn-lt"/>
                          <a:ea typeface="Calibri"/>
                          <a:cs typeface="Times New Roman"/>
                        </a:rPr>
                        <a:t>kąty są ostre.</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0">
                <a:tc>
                  <a:txBody>
                    <a:bodyPr/>
                    <a:lstStyle/>
                    <a:p>
                      <a:pPr marL="0" algn="ctr">
                        <a:spcAft>
                          <a:spcPts val="0"/>
                        </a:spcAft>
                      </a:pPr>
                      <a:r>
                        <a:rPr lang="pl-PL" sz="1400" b="1" dirty="0">
                          <a:latin typeface="+mn-lt"/>
                          <a:ea typeface="Calibri"/>
                          <a:cs typeface="Times New Roman"/>
                        </a:rPr>
                        <a:t>C.</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72000" algn="l">
                        <a:spcAft>
                          <a:spcPts val="0"/>
                        </a:spcAft>
                      </a:pPr>
                      <a:r>
                        <a:rPr lang="pl-PL" sz="1400" dirty="0" smtClean="0">
                          <a:latin typeface="+mn-lt"/>
                          <a:ea typeface="Calibri"/>
                          <a:cs typeface="Times New Roman"/>
                        </a:rPr>
                        <a:t>rozwartokątnym,</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vMerge="1">
                  <a:txBody>
                    <a:bodyPr/>
                    <a:lstStyle/>
                    <a:p>
                      <a:endParaRPr lang="pl-PL"/>
                    </a:p>
                  </a:txBody>
                  <a:tcPr/>
                </a:tc>
                <a:tc>
                  <a:txBody>
                    <a:bodyPr/>
                    <a:lstStyle/>
                    <a:p>
                      <a:pPr marL="0" algn="ctr">
                        <a:spcAft>
                          <a:spcPts val="0"/>
                        </a:spcAft>
                      </a:pPr>
                      <a:r>
                        <a:rPr lang="pl-PL" sz="1400" b="1" dirty="0">
                          <a:latin typeface="+mn-lt"/>
                          <a:ea typeface="Calibri"/>
                          <a:cs typeface="Times New Roman"/>
                        </a:rPr>
                        <a:t>3.</a:t>
                      </a:r>
                      <a:endParaRPr lang="pl-PL" sz="1400" dirty="0">
                        <a:latin typeface="+mn-lt"/>
                        <a:ea typeface="Calibri"/>
                        <a:cs typeface="Times New Roman"/>
                      </a:endParaRP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72000" lvl="0" algn="l">
                        <a:spcAft>
                          <a:spcPts val="0"/>
                        </a:spcAft>
                      </a:pPr>
                      <a:r>
                        <a:rPr lang="pl-PL" sz="1400" dirty="0">
                          <a:latin typeface="+mn-lt"/>
                          <a:ea typeface="Calibri"/>
                          <a:cs typeface="Times New Roman"/>
                        </a:rPr>
                        <a:t> jeden z kątów wewnętrznych jest rozwarty.</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10" name="Prostokąt 9"/>
          <p:cNvSpPr/>
          <p:nvPr/>
        </p:nvSpPr>
        <p:spPr>
          <a:xfrm>
            <a:off x="4045526" y="4537519"/>
            <a:ext cx="4941456" cy="954107"/>
          </a:xfrm>
          <a:prstGeom prst="rect">
            <a:avLst/>
          </a:prstGeom>
          <a:solidFill>
            <a:schemeClr val="accent5">
              <a:lumMod val="20000"/>
              <a:lumOff val="80000"/>
            </a:schemeClr>
          </a:solidFill>
          <a:ln>
            <a:solidFill>
              <a:schemeClr val="tx2"/>
            </a:solidFill>
          </a:ln>
        </p:spPr>
        <p:txBody>
          <a:bodyPr wrap="square">
            <a:spAutoFit/>
          </a:bodyPr>
          <a:lstStyle/>
          <a:p>
            <a:pPr algn="just"/>
            <a:r>
              <a:rPr lang="pl-PL" sz="1400" b="1" dirty="0" smtClean="0">
                <a:cs typeface="Arial" panose="020B0604020202020204" pitchFamily="34" charset="0"/>
              </a:rPr>
              <a:t>Wymaganie ogólne</a:t>
            </a:r>
            <a:endParaRPr lang="pl-PL" sz="1400" dirty="0" smtClean="0">
              <a:cs typeface="Arial" panose="020B0604020202020204" pitchFamily="34" charset="0"/>
            </a:endParaRPr>
          </a:p>
          <a:p>
            <a:pPr algn="just"/>
            <a:r>
              <a:rPr lang="pl-PL" sz="1400" i="1" dirty="0" smtClean="0">
                <a:cs typeface="Arial" panose="020B0604020202020204" pitchFamily="34" charset="0"/>
              </a:rPr>
              <a:t>III. Modelowanie matematyczne.</a:t>
            </a:r>
          </a:p>
          <a:p>
            <a:pPr algn="just"/>
            <a:r>
              <a:rPr lang="pl-PL" sz="1400" i="1" dirty="0" smtClean="0">
                <a:cs typeface="Arial" panose="020B0604020202020204" pitchFamily="34" charset="0"/>
              </a:rPr>
              <a:t>Uczeń dobiera odpowiedni model matematyczny do prostej sytuacji, stosuje poznane wzory i zależności […].</a:t>
            </a:r>
            <a:endParaRPr lang="pl-PL" sz="1400" dirty="0">
              <a:cs typeface="Arial" panose="020B0604020202020204" pitchFamily="34" charset="0"/>
            </a:endParaRPr>
          </a:p>
        </p:txBody>
      </p:sp>
      <p:sp>
        <p:nvSpPr>
          <p:cNvPr id="11" name="pole tekstowe 10"/>
          <p:cNvSpPr txBox="1"/>
          <p:nvPr/>
        </p:nvSpPr>
        <p:spPr>
          <a:xfrm>
            <a:off x="4048673" y="5597253"/>
            <a:ext cx="4929073" cy="523220"/>
          </a:xfrm>
          <a:prstGeom prst="rect">
            <a:avLst/>
          </a:prstGeom>
          <a:solidFill>
            <a:schemeClr val="accent5">
              <a:lumMod val="20000"/>
              <a:lumOff val="80000"/>
            </a:schemeClr>
          </a:solidFill>
          <a:ln>
            <a:solidFill>
              <a:schemeClr val="tx2"/>
            </a:solidFill>
          </a:ln>
        </p:spPr>
        <p:txBody>
          <a:bodyPr wrap="square" rtlCol="0">
            <a:spAutoFit/>
          </a:bodyPr>
          <a:lstStyle/>
          <a:p>
            <a:pPr algn="just"/>
            <a:r>
              <a:rPr lang="pl-PL" sz="1400" b="1" dirty="0" smtClean="0">
                <a:cs typeface="Arial" panose="020B0604020202020204" pitchFamily="34" charset="0"/>
              </a:rPr>
              <a:t>Wymagania szczegółowe</a:t>
            </a:r>
            <a:endParaRPr lang="pl-PL" sz="1400" dirty="0" smtClean="0">
              <a:cs typeface="Arial" panose="020B0604020202020204" pitchFamily="34" charset="0"/>
            </a:endParaRPr>
          </a:p>
          <a:p>
            <a:pPr algn="just"/>
            <a:r>
              <a:rPr lang="pl-PL" sz="1400" i="1" dirty="0" smtClean="0">
                <a:cs typeface="Arial" panose="020B0604020202020204" pitchFamily="34" charset="0"/>
              </a:rPr>
              <a:t>9.3. Uczeń stosuje twierdzenie o sumie kątów trójkąta.</a:t>
            </a:r>
            <a:endParaRPr lang="pl-PL" sz="1400" dirty="0" smtClean="0">
              <a:cs typeface="Arial" panose="020B0604020202020204" pitchFamily="34" charset="0"/>
            </a:endParaRPr>
          </a:p>
        </p:txBody>
      </p:sp>
      <p:sp>
        <p:nvSpPr>
          <p:cNvPr id="12" name="Rectangle 5"/>
          <p:cNvSpPr>
            <a:spLocks noChangeArrowheads="1"/>
          </p:cNvSpPr>
          <p:nvPr/>
        </p:nvSpPr>
        <p:spPr bwMode="auto">
          <a:xfrm>
            <a:off x="295560" y="4534988"/>
            <a:ext cx="3656187" cy="1600438"/>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cs typeface="Arial" panose="020B0604020202020204" pitchFamily="34" charset="0"/>
              </a:rPr>
              <a:t>Rozwiązanie </a:t>
            </a:r>
            <a:endParaRPr lang="pl-PL" sz="1400" dirty="0" smtClean="0">
              <a:cs typeface="Arial" panose="020B0604020202020204" pitchFamily="34" charset="0"/>
            </a:endParaRPr>
          </a:p>
          <a:p>
            <a:pPr algn="just"/>
            <a:r>
              <a:rPr lang="pl-PL" sz="1400" dirty="0" smtClean="0">
                <a:cs typeface="Arial" panose="020B0604020202020204" pitchFamily="34" charset="0"/>
              </a:rPr>
              <a:t>C3</a:t>
            </a:r>
          </a:p>
          <a:p>
            <a:pPr algn="just"/>
            <a:endParaRPr lang="pl-PL" sz="1400" dirty="0" smtClean="0">
              <a:cs typeface="Arial" panose="020B0604020202020204" pitchFamily="34" charset="0"/>
            </a:endParaRPr>
          </a:p>
          <a:p>
            <a:pPr algn="just"/>
            <a:r>
              <a:rPr lang="pl-PL" sz="1400" b="1" dirty="0" smtClean="0">
                <a:cs typeface="Arial" panose="020B0604020202020204" pitchFamily="34" charset="0"/>
              </a:rPr>
              <a:t>Schemat punktowania</a:t>
            </a:r>
            <a:endParaRPr lang="pl-PL" sz="1400" dirty="0" smtClean="0">
              <a:cs typeface="Arial" panose="020B0604020202020204" pitchFamily="34" charset="0"/>
            </a:endParaRPr>
          </a:p>
          <a:p>
            <a:pPr algn="just"/>
            <a:r>
              <a:rPr lang="pl-PL" sz="1400" dirty="0" smtClean="0">
                <a:cs typeface="Arial" panose="020B0604020202020204" pitchFamily="34" charset="0"/>
              </a:rPr>
              <a:t>1 </a:t>
            </a:r>
            <a:r>
              <a:rPr lang="pl-PL" sz="1400" dirty="0" err="1" smtClean="0">
                <a:cs typeface="Arial" panose="020B0604020202020204" pitchFamily="34" charset="0"/>
              </a:rPr>
              <a:t>pkt</a:t>
            </a:r>
            <a:r>
              <a:rPr lang="pl-PL" sz="1400" dirty="0" smtClean="0">
                <a:cs typeface="Arial" panose="020B0604020202020204" pitchFamily="34" charset="0"/>
              </a:rPr>
              <a:t> – za zaznaczenie poprawnej odpowiedzi.</a:t>
            </a:r>
          </a:p>
          <a:p>
            <a:pPr algn="just"/>
            <a:r>
              <a:rPr lang="pl-PL" sz="1400" dirty="0" smtClean="0">
                <a:cs typeface="Arial" panose="020B0604020202020204" pitchFamily="34" charset="0"/>
              </a:rPr>
              <a:t>0 </a:t>
            </a:r>
            <a:r>
              <a:rPr lang="pl-PL" sz="1400" dirty="0" err="1" smtClean="0">
                <a:cs typeface="Arial" panose="020B0604020202020204" pitchFamily="34" charset="0"/>
              </a:rPr>
              <a:t>pkt</a:t>
            </a:r>
            <a:r>
              <a:rPr lang="pl-PL" sz="1400" dirty="0" smtClean="0">
                <a:cs typeface="Arial" panose="020B0604020202020204" pitchFamily="34" charset="0"/>
              </a:rPr>
              <a:t> – za zaznaczenie niepełnej lub błędnej odpowiedzi albo brak odpowiedzi.</a:t>
            </a:r>
            <a:endParaRPr lang="pl-PL" sz="1400" dirty="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18</a:t>
            </a:fld>
            <a:endParaRPr lang="pl-PL"/>
          </a:p>
        </p:txBody>
      </p:sp>
      <p:sp>
        <p:nvSpPr>
          <p:cNvPr id="74753" name="Rectangle 1"/>
          <p:cNvSpPr>
            <a:spLocks noChangeArrowheads="1"/>
          </p:cNvSpPr>
          <p:nvPr/>
        </p:nvSpPr>
        <p:spPr bwMode="auto">
          <a:xfrm>
            <a:off x="267853" y="1735440"/>
            <a:ext cx="8312729" cy="2462213"/>
          </a:xfrm>
          <a:prstGeom prst="rect">
            <a:avLst/>
          </a:prstGeom>
          <a:solidFill>
            <a:schemeClr val="accent5">
              <a:lumMod val="20000"/>
              <a:lumOff val="80000"/>
            </a:schemeClr>
          </a:solidFill>
          <a:ln w="9525">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pl-PL" sz="1400" b="1" dirty="0" smtClean="0">
                <a:ea typeface="Times New Roman" pitchFamily="18" charset="0"/>
                <a:cs typeface="Arial" pitchFamily="34" charset="0"/>
              </a:rPr>
              <a:t>Zadanie (0 – 1)</a:t>
            </a:r>
          </a:p>
          <a:p>
            <a:pPr lvl="0"/>
            <a:r>
              <a:rPr lang="pl-PL" sz="1400" dirty="0" smtClean="0">
                <a:ea typeface="Times New Roman" pitchFamily="18" charset="0"/>
                <a:cs typeface="Arial" pitchFamily="34" charset="0"/>
              </a:rPr>
              <a:t>W trójkącie </a:t>
            </a:r>
            <a:r>
              <a:rPr lang="pl-PL" sz="1400" i="1" dirty="0" err="1" smtClean="0">
                <a:ea typeface="Times New Roman" pitchFamily="18" charset="0"/>
                <a:cs typeface="Arial" pitchFamily="34" charset="0"/>
              </a:rPr>
              <a:t>KLM</a:t>
            </a:r>
            <a:r>
              <a:rPr lang="pl-PL" sz="1400" dirty="0" smtClean="0">
                <a:ea typeface="Times New Roman" pitchFamily="18" charset="0"/>
                <a:cs typeface="Arial" pitchFamily="34" charset="0"/>
              </a:rPr>
              <a:t> dwa kąty wewnętrzne mają miary 25</a:t>
            </a:r>
            <a:r>
              <a:rPr lang="pl-PL" sz="1400" dirty="0" smtClean="0">
                <a:ea typeface="Calibri" pitchFamily="34" charset="0"/>
                <a:cs typeface="Arial" pitchFamily="34" charset="0"/>
                <a:sym typeface="Symbol"/>
              </a:rPr>
              <a:t></a:t>
            </a:r>
            <a:r>
              <a:rPr lang="pl-PL" sz="1400" baseline="30000" dirty="0" smtClean="0">
                <a:ea typeface="Times New Roman" pitchFamily="18" charset="0"/>
                <a:cs typeface="Arial" pitchFamily="34" charset="0"/>
              </a:rPr>
              <a:t> </a:t>
            </a:r>
            <a:r>
              <a:rPr lang="pl-PL" sz="1400" dirty="0" smtClean="0">
                <a:ea typeface="Times New Roman" pitchFamily="18" charset="0"/>
                <a:cs typeface="Arial" pitchFamily="34" charset="0"/>
              </a:rPr>
              <a:t>oraz 60</a:t>
            </a:r>
            <a:r>
              <a:rPr lang="pl-PL" sz="1400" dirty="0" smtClean="0">
                <a:ea typeface="Calibri" pitchFamily="34" charset="0"/>
                <a:cs typeface="Arial" pitchFamily="34" charset="0"/>
                <a:sym typeface="Symbol"/>
              </a:rPr>
              <a:t></a:t>
            </a:r>
            <a:r>
              <a:rPr lang="pl-PL" sz="1400" dirty="0" smtClean="0">
                <a:ea typeface="Times New Roman" pitchFamily="18" charset="0"/>
                <a:cs typeface="Arial" pitchFamily="34" charset="0"/>
              </a:rPr>
              <a:t>. </a:t>
            </a:r>
          </a:p>
          <a:p>
            <a:r>
              <a:rPr lang="pl-PL" sz="1400" b="1" dirty="0" smtClean="0"/>
              <a:t>Oceń, które z poniższych zdań jest prawdziwe. Zaznacz P przy zdaniu prawdziwym.</a:t>
            </a:r>
          </a:p>
          <a:p>
            <a:endParaRPr lang="pl-PL" sz="1400" b="1" dirty="0" smtClean="0"/>
          </a:p>
          <a:p>
            <a:endParaRPr lang="pl-PL" sz="1400" b="1" dirty="0" smtClean="0"/>
          </a:p>
          <a:p>
            <a:endParaRPr lang="pl-PL" sz="1400" b="1" dirty="0" smtClean="0"/>
          </a:p>
          <a:p>
            <a:endParaRPr lang="pl-PL" sz="1400" dirty="0" smtClean="0"/>
          </a:p>
          <a:p>
            <a:endParaRPr lang="pl-PL" sz="1400" dirty="0" smtClean="0"/>
          </a:p>
          <a:p>
            <a:endParaRPr lang="pl-PL" sz="1400" dirty="0" smtClean="0"/>
          </a:p>
          <a:p>
            <a:endParaRPr lang="pl-PL" sz="1400" dirty="0" smtClean="0"/>
          </a:p>
          <a:p>
            <a:endParaRPr lang="pl-PL" sz="1400" dirty="0"/>
          </a:p>
        </p:txBody>
      </p:sp>
      <p:graphicFrame>
        <p:nvGraphicFramePr>
          <p:cNvPr id="7" name="Tabela 6"/>
          <p:cNvGraphicFramePr>
            <a:graphicFrameLocks noGrp="1"/>
          </p:cNvGraphicFramePr>
          <p:nvPr>
            <p:extLst>
              <p:ext uri="{D42A27DB-BD31-4B8C-83A1-F6EECF244321}">
                <p14:modId xmlns:p14="http://schemas.microsoft.com/office/powerpoint/2010/main" val="3829180226"/>
              </p:ext>
            </p:extLst>
          </p:nvPr>
        </p:nvGraphicFramePr>
        <p:xfrm>
          <a:off x="461818" y="2585628"/>
          <a:ext cx="7712364" cy="1387666"/>
        </p:xfrm>
        <a:graphic>
          <a:graphicData uri="http://schemas.openxmlformats.org/drawingml/2006/table">
            <a:tbl>
              <a:tblPr/>
              <a:tblGrid>
                <a:gridCol w="522899"/>
                <a:gridCol w="6629547"/>
                <a:gridCol w="559918"/>
              </a:tblGrid>
              <a:tr h="420624">
                <a:tc>
                  <a:txBody>
                    <a:bodyPr/>
                    <a:lstStyle/>
                    <a:p>
                      <a:pPr algn="ctr">
                        <a:lnSpc>
                          <a:spcPct val="115000"/>
                        </a:lnSpc>
                        <a:spcAft>
                          <a:spcPts val="0"/>
                        </a:spcAft>
                      </a:pPr>
                      <a:r>
                        <a:rPr lang="pl-PL" sz="1400" b="1" dirty="0">
                          <a:latin typeface="+mn-lt"/>
                          <a:ea typeface="Calibri"/>
                        </a:rPr>
                        <a:t>1.</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pl-PL" sz="1400" b="0" i="0" u="none" strike="noStrike" cap="none" normalizeH="0" baseline="0" dirty="0" smtClean="0">
                          <a:ln>
                            <a:noFill/>
                          </a:ln>
                          <a:solidFill>
                            <a:schemeClr val="tx1"/>
                          </a:solidFill>
                          <a:effectLst/>
                          <a:latin typeface="+mn-lt"/>
                          <a:ea typeface="Times New Roman" pitchFamily="18" charset="0"/>
                          <a:cs typeface="Arial" pitchFamily="34" charset="0"/>
                        </a:rPr>
                        <a:t>Trójkąt </a:t>
                      </a:r>
                      <a:r>
                        <a:rPr kumimoji="0" lang="pl-PL" sz="1400" b="0" i="1" u="none" strike="noStrike" cap="none" normalizeH="0" baseline="0" dirty="0" err="1" smtClean="0">
                          <a:ln>
                            <a:noFill/>
                          </a:ln>
                          <a:solidFill>
                            <a:schemeClr val="tx1"/>
                          </a:solidFill>
                          <a:effectLst/>
                          <a:latin typeface="+mn-lt"/>
                          <a:ea typeface="Times New Roman" pitchFamily="18" charset="0"/>
                          <a:cs typeface="Arial" pitchFamily="34" charset="0"/>
                        </a:rPr>
                        <a:t>KLM</a:t>
                      </a:r>
                      <a:r>
                        <a:rPr kumimoji="0" lang="pl-PL" sz="1400" b="0" i="0" u="none" strike="noStrike" cap="none" normalizeH="0" baseline="0" dirty="0" smtClean="0">
                          <a:ln>
                            <a:noFill/>
                          </a:ln>
                          <a:solidFill>
                            <a:schemeClr val="tx1"/>
                          </a:solidFill>
                          <a:effectLst/>
                          <a:latin typeface="+mn-lt"/>
                          <a:ea typeface="Times New Roman" pitchFamily="18" charset="0"/>
                          <a:cs typeface="Arial" pitchFamily="34" charset="0"/>
                        </a:rPr>
                        <a:t> jest trójkątem prostokątnym, ponieważ </a:t>
                      </a:r>
                      <a:r>
                        <a:rPr lang="pl-PL" sz="1400" dirty="0" smtClean="0">
                          <a:latin typeface="+mn-lt"/>
                          <a:ea typeface="Calibri"/>
                          <a:cs typeface="Times New Roman"/>
                        </a:rPr>
                        <a:t>jeden z kątów wewnętrznych ma miarę 90</a:t>
                      </a:r>
                      <a:r>
                        <a:rPr lang="pl-PL" sz="1400" dirty="0" smtClean="0">
                          <a:latin typeface="+mn-lt"/>
                          <a:ea typeface="Calibri" pitchFamily="34" charset="0"/>
                          <a:cs typeface="Arial" pitchFamily="34" charset="0"/>
                          <a:sym typeface="Symbol"/>
                        </a:rPr>
                        <a:t></a:t>
                      </a:r>
                      <a:r>
                        <a:rPr lang="pl-PL" sz="1400" dirty="0" smtClean="0">
                          <a:latin typeface="+mn-lt"/>
                          <a:ea typeface="Calibri"/>
                          <a:cs typeface="Times New Roman"/>
                        </a:rPr>
                        <a:t>.</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P</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20624">
                <a:tc>
                  <a:txBody>
                    <a:bodyPr/>
                    <a:lstStyle/>
                    <a:p>
                      <a:pPr algn="ctr">
                        <a:lnSpc>
                          <a:spcPct val="115000"/>
                        </a:lnSpc>
                        <a:spcAft>
                          <a:spcPts val="0"/>
                        </a:spcAft>
                      </a:pPr>
                      <a:r>
                        <a:rPr lang="pl-PL" sz="1400" b="1">
                          <a:latin typeface="+mn-lt"/>
                          <a:ea typeface="Calibri"/>
                        </a:rPr>
                        <a:t>2.</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pl-PL" sz="1400" b="0" i="0" u="none" strike="noStrike" cap="none" normalizeH="0" baseline="0" dirty="0" smtClean="0">
                          <a:ln>
                            <a:noFill/>
                          </a:ln>
                          <a:solidFill>
                            <a:schemeClr val="tx1"/>
                          </a:solidFill>
                          <a:effectLst/>
                          <a:latin typeface="+mn-lt"/>
                          <a:ea typeface="Times New Roman" pitchFamily="18" charset="0"/>
                          <a:cs typeface="Arial" pitchFamily="34" charset="0"/>
                        </a:rPr>
                        <a:t>Trójkąt </a:t>
                      </a:r>
                      <a:r>
                        <a:rPr kumimoji="0" lang="pl-PL" sz="1400" b="0" i="1" u="none" strike="noStrike" cap="none" normalizeH="0" baseline="0" dirty="0" err="1" smtClean="0">
                          <a:ln>
                            <a:noFill/>
                          </a:ln>
                          <a:solidFill>
                            <a:schemeClr val="tx1"/>
                          </a:solidFill>
                          <a:effectLst/>
                          <a:latin typeface="+mn-lt"/>
                          <a:ea typeface="Times New Roman" pitchFamily="18" charset="0"/>
                          <a:cs typeface="Arial" pitchFamily="34" charset="0"/>
                        </a:rPr>
                        <a:t>KLM</a:t>
                      </a:r>
                      <a:r>
                        <a:rPr kumimoji="0" lang="pl-PL" sz="1400" b="0" i="0" u="none" strike="noStrike" cap="none" normalizeH="0" baseline="0" dirty="0" smtClean="0">
                          <a:ln>
                            <a:noFill/>
                          </a:ln>
                          <a:solidFill>
                            <a:schemeClr val="tx1"/>
                          </a:solidFill>
                          <a:effectLst/>
                          <a:latin typeface="+mn-lt"/>
                          <a:ea typeface="Times New Roman" pitchFamily="18" charset="0"/>
                          <a:cs typeface="Arial" pitchFamily="34" charset="0"/>
                        </a:rPr>
                        <a:t> jest trójkątem ostrokątnym, ponieważ </a:t>
                      </a:r>
                      <a:r>
                        <a:rPr lang="pl-PL" sz="1400" dirty="0" smtClean="0">
                          <a:latin typeface="+mn-lt"/>
                          <a:ea typeface="Calibri"/>
                          <a:cs typeface="Times New Roman"/>
                        </a:rPr>
                        <a:t>wszystkie kąty są ostre.</a:t>
                      </a:r>
                      <a:endParaRPr lang="pl-PL" sz="1400" dirty="0" smtClean="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P</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20624">
                <a:tc>
                  <a:txBody>
                    <a:bodyPr/>
                    <a:lstStyle/>
                    <a:p>
                      <a:pPr algn="ctr">
                        <a:lnSpc>
                          <a:spcPct val="115000"/>
                        </a:lnSpc>
                        <a:spcAft>
                          <a:spcPts val="0"/>
                        </a:spcAft>
                      </a:pPr>
                      <a:r>
                        <a:rPr lang="pl-PL" sz="1400" b="1">
                          <a:latin typeface="+mn-lt"/>
                          <a:ea typeface="Calibri"/>
                        </a:rPr>
                        <a:t>3.</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pl-PL" sz="1400" b="0" i="0" u="none" strike="noStrike" cap="none" normalizeH="0" baseline="0" dirty="0" smtClean="0">
                          <a:ln>
                            <a:noFill/>
                          </a:ln>
                          <a:solidFill>
                            <a:schemeClr val="tx1"/>
                          </a:solidFill>
                          <a:effectLst/>
                          <a:latin typeface="+mn-lt"/>
                          <a:ea typeface="Times New Roman" pitchFamily="18" charset="0"/>
                          <a:cs typeface="Arial" pitchFamily="34" charset="0"/>
                        </a:rPr>
                        <a:t>Trójkąt </a:t>
                      </a:r>
                      <a:r>
                        <a:rPr kumimoji="0" lang="pl-PL" sz="1400" b="0" i="1" u="none" strike="noStrike" cap="none" normalizeH="0" baseline="0" dirty="0" smtClean="0">
                          <a:ln>
                            <a:noFill/>
                          </a:ln>
                          <a:solidFill>
                            <a:schemeClr val="tx1"/>
                          </a:solidFill>
                          <a:effectLst/>
                          <a:latin typeface="+mn-lt"/>
                          <a:ea typeface="Times New Roman" pitchFamily="18" charset="0"/>
                          <a:cs typeface="Arial" pitchFamily="34" charset="0"/>
                        </a:rPr>
                        <a:t>KLM</a:t>
                      </a:r>
                      <a:r>
                        <a:rPr kumimoji="0" lang="pl-PL" sz="1400" b="0" i="0" u="none" strike="noStrike" cap="none" normalizeH="0" baseline="0" dirty="0" smtClean="0">
                          <a:ln>
                            <a:noFill/>
                          </a:ln>
                          <a:solidFill>
                            <a:schemeClr val="tx1"/>
                          </a:solidFill>
                          <a:effectLst/>
                          <a:latin typeface="+mn-lt"/>
                          <a:ea typeface="Times New Roman" pitchFamily="18" charset="0"/>
                          <a:cs typeface="Arial" pitchFamily="34" charset="0"/>
                        </a:rPr>
                        <a:t> jest trójkątem rozwartokątnym, ponieważ </a:t>
                      </a:r>
                      <a:r>
                        <a:rPr lang="pl-PL" sz="1400" dirty="0" smtClean="0">
                          <a:latin typeface="+mn-lt"/>
                          <a:ea typeface="Calibri"/>
                          <a:cs typeface="Times New Roman"/>
                        </a:rPr>
                        <a:t>jeden z kątów wewnętrznych jest rozwarty.</a:t>
                      </a:r>
                      <a:endParaRPr lang="pl-PL" sz="1400" dirty="0" smtClean="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dirty="0">
                          <a:latin typeface="+mn-lt"/>
                          <a:ea typeface="Calibri"/>
                        </a:rPr>
                        <a:t>P</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8" name="Rectangle 5"/>
          <p:cNvSpPr>
            <a:spLocks noChangeArrowheads="1"/>
          </p:cNvSpPr>
          <p:nvPr/>
        </p:nvSpPr>
        <p:spPr bwMode="auto">
          <a:xfrm>
            <a:off x="267858" y="4498042"/>
            <a:ext cx="3656187" cy="1600438"/>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cs typeface="Arial" panose="020B0604020202020204" pitchFamily="34" charset="0"/>
              </a:rPr>
              <a:t>Rozwiązanie </a:t>
            </a:r>
            <a:endParaRPr lang="pl-PL" sz="1400" dirty="0" smtClean="0">
              <a:cs typeface="Arial" panose="020B0604020202020204" pitchFamily="34" charset="0"/>
            </a:endParaRPr>
          </a:p>
          <a:p>
            <a:pPr algn="just"/>
            <a:r>
              <a:rPr lang="pl-PL" sz="1400" dirty="0" smtClean="0">
                <a:cs typeface="Arial" panose="020B0604020202020204" pitchFamily="34" charset="0"/>
              </a:rPr>
              <a:t>3P</a:t>
            </a:r>
          </a:p>
          <a:p>
            <a:pPr algn="just"/>
            <a:endParaRPr lang="pl-PL" sz="1400" dirty="0" smtClean="0">
              <a:cs typeface="Arial" panose="020B0604020202020204" pitchFamily="34" charset="0"/>
            </a:endParaRPr>
          </a:p>
          <a:p>
            <a:pPr algn="just"/>
            <a:r>
              <a:rPr lang="pl-PL" sz="1400" b="1" dirty="0" smtClean="0">
                <a:cs typeface="Arial" panose="020B0604020202020204" pitchFamily="34" charset="0"/>
              </a:rPr>
              <a:t>Schemat punktowania</a:t>
            </a:r>
            <a:endParaRPr lang="pl-PL" sz="1400" dirty="0" smtClean="0">
              <a:cs typeface="Arial" panose="020B0604020202020204" pitchFamily="34" charset="0"/>
            </a:endParaRPr>
          </a:p>
          <a:p>
            <a:pPr algn="just"/>
            <a:r>
              <a:rPr lang="pl-PL" sz="1400" dirty="0" smtClean="0">
                <a:cs typeface="Arial" panose="020B0604020202020204" pitchFamily="34" charset="0"/>
              </a:rPr>
              <a:t>1 </a:t>
            </a:r>
            <a:r>
              <a:rPr lang="pl-PL" sz="1400" dirty="0" err="1" smtClean="0">
                <a:cs typeface="Arial" panose="020B0604020202020204" pitchFamily="34" charset="0"/>
              </a:rPr>
              <a:t>pkt</a:t>
            </a:r>
            <a:r>
              <a:rPr lang="pl-PL" sz="1400" dirty="0" smtClean="0">
                <a:cs typeface="Arial" panose="020B0604020202020204" pitchFamily="34" charset="0"/>
              </a:rPr>
              <a:t> – za zaznaczenie poprawnej odpowiedzi.</a:t>
            </a:r>
          </a:p>
          <a:p>
            <a:pPr algn="just"/>
            <a:r>
              <a:rPr lang="pl-PL" sz="1400" dirty="0" smtClean="0">
                <a:cs typeface="Arial" panose="020B0604020202020204" pitchFamily="34" charset="0"/>
              </a:rPr>
              <a:t>0 </a:t>
            </a:r>
            <a:r>
              <a:rPr lang="pl-PL" sz="1400" dirty="0" err="1" smtClean="0">
                <a:cs typeface="Arial" panose="020B0604020202020204" pitchFamily="34" charset="0"/>
              </a:rPr>
              <a:t>pkt</a:t>
            </a:r>
            <a:r>
              <a:rPr lang="pl-PL" sz="1400" dirty="0" smtClean="0">
                <a:cs typeface="Arial" panose="020B0604020202020204" pitchFamily="34" charset="0"/>
              </a:rPr>
              <a:t> – za zaznaczenie niepełnej lub błędnej odpowiedzi albo brak odpowiedzi.</a:t>
            </a:r>
            <a:endParaRPr lang="pl-PL" sz="1400" dirty="0">
              <a:cs typeface="Arial" panose="020B0604020202020204" pitchFamily="34" charset="0"/>
            </a:endParaRPr>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19</a:t>
            </a:fld>
            <a:endParaRPr lang="pl-PL"/>
          </a:p>
        </p:txBody>
      </p:sp>
      <p:sp>
        <p:nvSpPr>
          <p:cNvPr id="76801" name="Rectangle 1"/>
          <p:cNvSpPr>
            <a:spLocks noChangeArrowheads="1"/>
          </p:cNvSpPr>
          <p:nvPr/>
        </p:nvSpPr>
        <p:spPr bwMode="auto">
          <a:xfrm>
            <a:off x="138545" y="1549220"/>
            <a:ext cx="8783782" cy="1815882"/>
          </a:xfrm>
          <a:prstGeom prst="rect">
            <a:avLst/>
          </a:prstGeom>
          <a:solidFill>
            <a:schemeClr val="accent5">
              <a:lumMod val="20000"/>
              <a:lumOff val="80000"/>
            </a:schemeClr>
          </a:solidFill>
          <a:ln w="9525">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Zadanie (0–4) </a:t>
            </a:r>
            <a:endParaRPr kumimoji="0" lang="pl-PL"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W szkole przeznaczono 500 zł na zakup piłek do koszykówki i piłek do siatkówki. Kupiono 3 piłki do koszykówki, za które zapłacono 282 zł. Piłka do siatkówki jest o 14 zł tańsza od piłki do koszykówki. </a:t>
            </a:r>
            <a:endParaRPr kumimoji="0" lang="pl-PL"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Ile piłek do siatkówki można kupić za pozostałą kwotę?</a:t>
            </a:r>
            <a:endParaRPr kumimoji="0" lang="pl-PL"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1" u="none" strike="noStrike" cap="none" normalizeH="0" baseline="0" dirty="0" smtClean="0">
                <a:ln>
                  <a:noFill/>
                </a:ln>
                <a:solidFill>
                  <a:schemeClr val="tx1"/>
                </a:solidFill>
                <a:effectLst/>
                <a:ea typeface="Calibri" pitchFamily="34" charset="0"/>
                <a:cs typeface="Arial" pitchFamily="34" charset="0"/>
              </a:rPr>
              <a:t>Zapisz wszystkie obliczenia. </a:t>
            </a:r>
          </a:p>
          <a:p>
            <a:pPr marL="0" marR="0" lvl="0" indent="0" algn="l" defTabSz="914400" rtl="0" eaLnBrk="0" fontAlgn="base" latinLnBrk="0" hangingPunct="0">
              <a:lnSpc>
                <a:spcPct val="100000"/>
              </a:lnSpc>
              <a:spcBef>
                <a:spcPct val="0"/>
              </a:spcBef>
              <a:spcAft>
                <a:spcPct val="0"/>
              </a:spcAft>
              <a:buClrTx/>
              <a:buSzTx/>
              <a:buFontTx/>
              <a:buNone/>
              <a:tabLst/>
            </a:pPr>
            <a:endParaRPr lang="pl-PL" sz="14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Odpowiedź: ……………………………………………………………………………… .</a:t>
            </a:r>
            <a:endParaRPr kumimoji="0" lang="pl-PL" sz="1400" b="0" i="0" u="none" strike="noStrike" cap="none" normalizeH="0" baseline="0" dirty="0" smtClean="0">
              <a:ln>
                <a:noFill/>
              </a:ln>
              <a:solidFill>
                <a:schemeClr val="tx1"/>
              </a:solidFill>
              <a:effectLst/>
              <a:cs typeface="Arial" pitchFamily="34" charset="0"/>
            </a:endParaRPr>
          </a:p>
        </p:txBody>
      </p:sp>
      <p:graphicFrame>
        <p:nvGraphicFramePr>
          <p:cNvPr id="6" name="Tabela 5"/>
          <p:cNvGraphicFramePr>
            <a:graphicFrameLocks noGrp="1"/>
          </p:cNvGraphicFramePr>
          <p:nvPr/>
        </p:nvGraphicFramePr>
        <p:xfrm>
          <a:off x="277097" y="2686659"/>
          <a:ext cx="8488200" cy="320476"/>
        </p:xfrm>
        <a:graphic>
          <a:graphicData uri="http://schemas.openxmlformats.org/drawingml/2006/table">
            <a:tbl>
              <a:tblPr/>
              <a:tblGrid>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gridCol w="242520"/>
              </a:tblGrid>
              <a:tr h="160238">
                <a:tc>
                  <a:txBody>
                    <a:bodyPr/>
                    <a:lstStyle/>
                    <a:p>
                      <a:pPr>
                        <a:lnSpc>
                          <a:spcPct val="115000"/>
                        </a:lnSpc>
                        <a:spcAft>
                          <a:spcPts val="0"/>
                        </a:spcAft>
                      </a:pPr>
                      <a:endParaRPr lang="pl-PL" sz="900" dirty="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60238">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15000"/>
                        </a:lnSpc>
                        <a:spcAft>
                          <a:spcPts val="0"/>
                        </a:spcAft>
                      </a:pPr>
                      <a:endParaRPr lang="pl-PL" sz="900" dirty="0">
                        <a:latin typeface="Arial"/>
                        <a:ea typeface="Calibri"/>
                      </a:endParaRPr>
                    </a:p>
                  </a:txBody>
                  <a:tcPr marL="52251" marR="5225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157018" y="3455016"/>
            <a:ext cx="8783782" cy="1938992"/>
          </a:xfrm>
          <a:prstGeom prst="rect">
            <a:avLst/>
          </a:prstGeom>
          <a:solidFill>
            <a:schemeClr val="accent5">
              <a:lumMod val="20000"/>
              <a:lumOff val="80000"/>
            </a:schemeClr>
          </a:solidFill>
          <a:ln w="9525">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t>Wymaganie ogólne</a:t>
            </a:r>
            <a:endParaRPr lang="pl-PL" sz="1400" dirty="0" smtClean="0"/>
          </a:p>
          <a:p>
            <a:pPr algn="just"/>
            <a:r>
              <a:rPr lang="pl-PL" sz="1400" i="1" dirty="0" smtClean="0"/>
              <a:t>IV. Rozumowanie i tworzenie strategii.</a:t>
            </a:r>
            <a:endParaRPr lang="pl-PL" sz="1400" dirty="0" smtClean="0"/>
          </a:p>
          <a:p>
            <a:pPr algn="just"/>
            <a:r>
              <a:rPr lang="pl-PL" sz="1400" i="1" dirty="0" smtClean="0"/>
              <a:t>Uczeń prowadzi proste rozumowanie składające się z niewielkiej liczby kroków, ustala kolejność czynności (w tym obliczeń) prowadzących do rozwiązania problemu </a:t>
            </a:r>
            <a:r>
              <a:rPr lang="pl-PL" sz="1400" dirty="0" smtClean="0"/>
              <a:t>[…]</a:t>
            </a:r>
            <a:r>
              <a:rPr lang="pl-PL" sz="1400" i="1" dirty="0" smtClean="0"/>
              <a:t>.</a:t>
            </a:r>
            <a:endParaRPr lang="pl-PL" sz="1400" dirty="0" smtClean="0"/>
          </a:p>
          <a:p>
            <a:pPr algn="just"/>
            <a:endParaRPr lang="pl-PL" sz="800" dirty="0" smtClean="0"/>
          </a:p>
          <a:p>
            <a:pPr algn="just"/>
            <a:r>
              <a:rPr lang="pl-PL" sz="1400" b="1" dirty="0" smtClean="0"/>
              <a:t> Wymagania szczegółowe</a:t>
            </a:r>
            <a:endParaRPr lang="pl-PL" sz="1400" dirty="0" smtClean="0"/>
          </a:p>
          <a:p>
            <a:pPr algn="just"/>
            <a:r>
              <a:rPr lang="pl-PL" sz="1400" i="1" dirty="0" smtClean="0"/>
              <a:t>14.5. Uczeń do rozwiązywania zadań osadzonych w kontekście praktycznym stosuje poznaną wiedzę z zakresu arytmetyki oraz nabyte umiejętności rachunkowe, a także własne poprawne metody.</a:t>
            </a:r>
            <a:endParaRPr lang="pl-PL" sz="1400" dirty="0" smtClean="0"/>
          </a:p>
          <a:p>
            <a:pPr algn="just"/>
            <a:r>
              <a:rPr lang="pl-PL" sz="1400" i="1" dirty="0" smtClean="0"/>
              <a:t>14.6. Uczeń weryfikuje wynik zadania tekstowego, oceniając sensowność rozwiązania.</a:t>
            </a:r>
            <a:endParaRPr lang="pl-PL" sz="1400" dirty="0"/>
          </a:p>
        </p:txBody>
      </p:sp>
      <p:sp>
        <p:nvSpPr>
          <p:cNvPr id="8" name="Rectangle 1"/>
          <p:cNvSpPr>
            <a:spLocks noChangeArrowheads="1"/>
          </p:cNvSpPr>
          <p:nvPr/>
        </p:nvSpPr>
        <p:spPr bwMode="auto">
          <a:xfrm>
            <a:off x="147782" y="5499097"/>
            <a:ext cx="8793018" cy="1169551"/>
          </a:xfrm>
          <a:prstGeom prst="rect">
            <a:avLst/>
          </a:prstGeom>
          <a:solidFill>
            <a:schemeClr val="accent5">
              <a:lumMod val="20000"/>
              <a:lumOff val="80000"/>
            </a:schemeClr>
          </a:solidFill>
          <a:ln w="9525">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t>Zasady oceniania rozwiązania</a:t>
            </a:r>
            <a:endParaRPr lang="pl-PL" sz="1400" dirty="0" smtClean="0"/>
          </a:p>
          <a:p>
            <a:pPr algn="just"/>
            <a:r>
              <a:rPr lang="pl-PL" sz="1400" dirty="0" smtClean="0"/>
              <a:t>Istotnym postępem w tym przypadku jest wykonanie pierwszego kroku przybliżającego ucznia do uzyskania odpowiedzi na postawione pytanie. Może to być, na przykład, wyznaczenie kwoty pozostałej na zakup piłek do siatkówki lub ustalenie sposobu obliczenia ceny piłki do koszykówki. Pokonaniem zasadniczych trudności w tym zadaniu jest wskazanie poprawnej metody wyznaczenia ceny piłki do siatkówki.</a:t>
            </a: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chemeClr val="bg2">
                    <a:lumMod val="25000"/>
                  </a:schemeClr>
                </a:solidFill>
                <a:effectLst/>
              </a:rPr>
              <a:t>Zmiany w sprawdzianie od 2015 r.</a:t>
            </a:r>
            <a:endParaRPr lang="pl-PL" sz="3600" dirty="0">
              <a:solidFill>
                <a:schemeClr val="bg2">
                  <a:lumMod val="2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2</a:t>
            </a:fld>
            <a:endParaRPr lang="pl-PL"/>
          </a:p>
        </p:txBody>
      </p:sp>
      <p:graphicFrame>
        <p:nvGraphicFramePr>
          <p:cNvPr id="8" name="Tabela 7"/>
          <p:cNvGraphicFramePr>
            <a:graphicFrameLocks noGrp="1"/>
          </p:cNvGraphicFramePr>
          <p:nvPr/>
        </p:nvGraphicFramePr>
        <p:xfrm>
          <a:off x="825674" y="1412776"/>
          <a:ext cx="7704856" cy="1767840"/>
        </p:xfrm>
        <a:graphic>
          <a:graphicData uri="http://schemas.openxmlformats.org/drawingml/2006/table">
            <a:tbl>
              <a:tblPr firstRow="1" bandRow="1">
                <a:tableStyleId>{5C22544A-7EE6-4342-B048-85BDC9FD1C3A}</a:tableStyleId>
              </a:tblPr>
              <a:tblGrid>
                <a:gridCol w="1852129"/>
                <a:gridCol w="5852727"/>
              </a:tblGrid>
              <a:tr h="1522968">
                <a:tc>
                  <a:txBody>
                    <a:bodyPr/>
                    <a:lstStyle/>
                    <a:p>
                      <a:pPr algn="ctr"/>
                      <a:r>
                        <a:rPr lang="pl-PL" sz="1600" dirty="0" smtClean="0">
                          <a:latin typeface="+mn-lt"/>
                        </a:rPr>
                        <a:t>ZMIANY </a:t>
                      </a:r>
                    </a:p>
                    <a:p>
                      <a:pPr algn="ctr"/>
                      <a:r>
                        <a:rPr lang="pl-PL" sz="1600" dirty="0" smtClean="0">
                          <a:latin typeface="+mn-lt"/>
                        </a:rPr>
                        <a:t>ORGANIZACYJNE</a:t>
                      </a:r>
                      <a:endParaRPr lang="pl-PL" sz="1600" dirty="0">
                        <a:latin typeface="+mn-lt"/>
                      </a:endParaRPr>
                    </a:p>
                  </a:txBody>
                  <a:tcPr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008000"/>
                    </a:solidFill>
                  </a:tcPr>
                </a:tc>
                <a:tc>
                  <a:txBody>
                    <a:bodyPr/>
                    <a:lstStyle/>
                    <a:p>
                      <a:pPr marL="342900" indent="-342900">
                        <a:buAutoNum type="arabicParenR"/>
                      </a:pPr>
                      <a:r>
                        <a:rPr lang="pl-PL" sz="1600" b="0" dirty="0" smtClean="0">
                          <a:solidFill>
                            <a:srgbClr val="008000"/>
                          </a:solidFill>
                        </a:rPr>
                        <a:t>Nowa formuła sprawdzianu: dwie części.</a:t>
                      </a:r>
                    </a:p>
                    <a:p>
                      <a:pPr marL="800100" lvl="1" indent="-342900">
                        <a:buNone/>
                      </a:pPr>
                      <a:r>
                        <a:rPr lang="pl-PL" sz="1600" dirty="0" smtClean="0">
                          <a:solidFill>
                            <a:srgbClr val="008000"/>
                          </a:solidFill>
                        </a:rPr>
                        <a:t> •    </a:t>
                      </a:r>
                      <a:r>
                        <a:rPr lang="pl-PL" sz="1600" b="0" i="1" dirty="0" smtClean="0">
                          <a:solidFill>
                            <a:srgbClr val="008000"/>
                          </a:solidFill>
                        </a:rPr>
                        <a:t>CZĘŚĆ  1. </a:t>
                      </a:r>
                      <a:r>
                        <a:rPr lang="pl-PL" sz="1600" dirty="0" smtClean="0">
                          <a:solidFill>
                            <a:srgbClr val="008000"/>
                          </a:solidFill>
                        </a:rPr>
                        <a:t>–  język polski i matematyka </a:t>
                      </a:r>
                      <a:r>
                        <a:rPr lang="pl-PL" sz="1600" b="0" dirty="0" smtClean="0">
                          <a:solidFill>
                            <a:srgbClr val="008000"/>
                          </a:solidFill>
                        </a:rPr>
                        <a:t>(80 minut)</a:t>
                      </a:r>
                    </a:p>
                    <a:p>
                      <a:pPr marL="800100" lvl="1" indent="-342900">
                        <a:buNone/>
                      </a:pPr>
                      <a:r>
                        <a:rPr lang="pl-PL" sz="1600" dirty="0" smtClean="0">
                          <a:solidFill>
                            <a:srgbClr val="008000"/>
                          </a:solidFill>
                        </a:rPr>
                        <a:t> •    </a:t>
                      </a:r>
                      <a:r>
                        <a:rPr lang="pl-PL" sz="1600" b="0" i="1" dirty="0" smtClean="0">
                          <a:solidFill>
                            <a:srgbClr val="008000"/>
                          </a:solidFill>
                        </a:rPr>
                        <a:t>CZĘŚĆ  2</a:t>
                      </a:r>
                      <a:r>
                        <a:rPr lang="pl-PL" sz="1600" i="1" dirty="0" smtClean="0">
                          <a:solidFill>
                            <a:srgbClr val="008000"/>
                          </a:solidFill>
                        </a:rPr>
                        <a:t>. </a:t>
                      </a:r>
                      <a:r>
                        <a:rPr lang="pl-PL" sz="1600" dirty="0" smtClean="0">
                          <a:solidFill>
                            <a:srgbClr val="008000"/>
                          </a:solidFill>
                        </a:rPr>
                        <a:t>–  język obcy nowożytny </a:t>
                      </a:r>
                      <a:r>
                        <a:rPr lang="pl-PL" sz="1600" b="0" dirty="0" smtClean="0">
                          <a:solidFill>
                            <a:srgbClr val="008000"/>
                          </a:solidFill>
                        </a:rPr>
                        <a:t>(45 minut)</a:t>
                      </a:r>
                    </a:p>
                    <a:p>
                      <a:pPr marL="342900" indent="-342900">
                        <a:buNone/>
                      </a:pPr>
                      <a:r>
                        <a:rPr lang="pl-PL" sz="1600" b="0" dirty="0" smtClean="0">
                          <a:solidFill>
                            <a:srgbClr val="008000"/>
                          </a:solidFill>
                        </a:rPr>
                        <a:t>2)    Wynik podawany w % dla:</a:t>
                      </a:r>
                    </a:p>
                    <a:p>
                      <a:pPr marL="800100" lvl="1" indent="-342900">
                        <a:buNone/>
                      </a:pPr>
                      <a:r>
                        <a:rPr lang="pl-PL" sz="1600" dirty="0" smtClean="0">
                          <a:solidFill>
                            <a:srgbClr val="008000"/>
                          </a:solidFill>
                        </a:rPr>
                        <a:t> •    </a:t>
                      </a:r>
                      <a:r>
                        <a:rPr lang="pl-PL" sz="1600" b="0" i="1" dirty="0" smtClean="0">
                          <a:solidFill>
                            <a:srgbClr val="008000"/>
                          </a:solidFill>
                        </a:rPr>
                        <a:t>CZĘŚCI  1</a:t>
                      </a:r>
                      <a:r>
                        <a:rPr lang="pl-PL" sz="1600" i="1" dirty="0" smtClean="0">
                          <a:solidFill>
                            <a:srgbClr val="008000"/>
                          </a:solidFill>
                        </a:rPr>
                        <a:t>.  </a:t>
                      </a:r>
                      <a:r>
                        <a:rPr lang="pl-PL" sz="1400" b="0" i="1" dirty="0" smtClean="0">
                          <a:solidFill>
                            <a:srgbClr val="008000"/>
                          </a:solidFill>
                        </a:rPr>
                        <a:t>(z dodatkowo wyszczególnionym  wynikiem </a:t>
                      </a:r>
                      <a:br>
                        <a:rPr lang="pl-PL" sz="1400" b="0" i="1" dirty="0" smtClean="0">
                          <a:solidFill>
                            <a:srgbClr val="008000"/>
                          </a:solidFill>
                        </a:rPr>
                      </a:br>
                      <a:r>
                        <a:rPr lang="pl-PL" sz="1400" b="0" i="1" dirty="0" smtClean="0">
                          <a:solidFill>
                            <a:srgbClr val="008000"/>
                          </a:solidFill>
                        </a:rPr>
                        <a:t>z języka polskiego i matematyki) </a:t>
                      </a:r>
                    </a:p>
                    <a:p>
                      <a:pPr marL="800100" lvl="1" indent="-342900">
                        <a:buNone/>
                      </a:pPr>
                      <a:r>
                        <a:rPr lang="pl-PL" sz="1600" dirty="0" smtClean="0">
                          <a:solidFill>
                            <a:srgbClr val="008000"/>
                          </a:solidFill>
                        </a:rPr>
                        <a:t> •    </a:t>
                      </a:r>
                      <a:r>
                        <a:rPr lang="pl-PL" sz="1600" b="0" i="1" dirty="0" smtClean="0">
                          <a:solidFill>
                            <a:srgbClr val="008000"/>
                          </a:solidFill>
                        </a:rPr>
                        <a:t>CZĘŚCI  2.</a:t>
                      </a:r>
                      <a:endParaRPr lang="pl-PL" sz="1600" b="0" i="1" dirty="0">
                        <a:solidFill>
                          <a:srgbClr val="008000"/>
                        </a:solidFill>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r>
            </a:tbl>
          </a:graphicData>
        </a:graphic>
      </p:graphicFrame>
      <p:graphicFrame>
        <p:nvGraphicFramePr>
          <p:cNvPr id="11" name="Tabela 10"/>
          <p:cNvGraphicFramePr>
            <a:graphicFrameLocks noGrp="1"/>
          </p:cNvGraphicFramePr>
          <p:nvPr/>
        </p:nvGraphicFramePr>
        <p:xfrm>
          <a:off x="854249" y="3356992"/>
          <a:ext cx="7704856" cy="720080"/>
        </p:xfrm>
        <a:graphic>
          <a:graphicData uri="http://schemas.openxmlformats.org/drawingml/2006/table">
            <a:tbl>
              <a:tblPr/>
              <a:tblGrid>
                <a:gridCol w="1800200"/>
                <a:gridCol w="5904656"/>
              </a:tblGrid>
              <a:tr h="720080">
                <a:tc>
                  <a:txBody>
                    <a:bodyPr/>
                    <a:lstStyle/>
                    <a:p>
                      <a:pPr algn="ctr"/>
                      <a:r>
                        <a:rPr lang="pl-PL" sz="1600" b="1" dirty="0" smtClean="0">
                          <a:solidFill>
                            <a:schemeClr val="bg1"/>
                          </a:solidFill>
                          <a:latin typeface="+mn-lt"/>
                        </a:rPr>
                        <a:t>ZMIANY </a:t>
                      </a:r>
                    </a:p>
                    <a:p>
                      <a:pPr algn="ctr"/>
                      <a:r>
                        <a:rPr lang="pl-PL" sz="1600" b="1" dirty="0" smtClean="0">
                          <a:solidFill>
                            <a:schemeClr val="bg1"/>
                          </a:solidFill>
                          <a:latin typeface="+mn-lt"/>
                        </a:rPr>
                        <a:t>MERYTORYCZNE</a:t>
                      </a:r>
                    </a:p>
                  </a:txBody>
                  <a:tcPr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solidFill>
                      <a:srgbClr val="0070C0"/>
                    </a:solidFill>
                  </a:tcPr>
                </a:tc>
                <a:tc>
                  <a:txBody>
                    <a:bodyPr/>
                    <a:lstStyle/>
                    <a:p>
                      <a:r>
                        <a:rPr lang="pl-PL" sz="1600" dirty="0" smtClean="0">
                          <a:solidFill>
                            <a:srgbClr val="0000CC"/>
                          </a:solidFill>
                        </a:rPr>
                        <a:t>Wszystkie zadania sprawdzają poziom opanowania wymagań określonych w </a:t>
                      </a:r>
                      <a:r>
                        <a:rPr lang="pl-PL" sz="1600" b="1" dirty="0" smtClean="0">
                          <a:solidFill>
                            <a:srgbClr val="0000CC"/>
                          </a:solidFill>
                        </a:rPr>
                        <a:t>podstawie programowej kształcenia ogólnego.</a:t>
                      </a:r>
                      <a:endParaRPr lang="pl-PL" sz="1600" b="1" dirty="0">
                        <a:solidFill>
                          <a:srgbClr val="0000CC"/>
                        </a:solidFill>
                      </a:endParaRPr>
                    </a:p>
                  </a:txBody>
                  <a:tcPr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solidFill>
                      <a:schemeClr val="accent1">
                        <a:lumMod val="40000"/>
                        <a:lumOff val="60000"/>
                      </a:schemeClr>
                    </a:solidFill>
                  </a:tcPr>
                </a:tc>
              </a:tr>
            </a:tbl>
          </a:graphicData>
        </a:graphic>
      </p:graphicFrame>
      <p:graphicFrame>
        <p:nvGraphicFramePr>
          <p:cNvPr id="15" name="Tabela 14"/>
          <p:cNvGraphicFramePr>
            <a:graphicFrameLocks noGrp="1"/>
          </p:cNvGraphicFramePr>
          <p:nvPr/>
        </p:nvGraphicFramePr>
        <p:xfrm>
          <a:off x="863774" y="4374629"/>
          <a:ext cx="7704856" cy="1554480"/>
        </p:xfrm>
        <a:graphic>
          <a:graphicData uri="http://schemas.openxmlformats.org/drawingml/2006/table">
            <a:tbl>
              <a:tblPr/>
              <a:tblGrid>
                <a:gridCol w="1800200"/>
                <a:gridCol w="5904656"/>
              </a:tblGrid>
              <a:tr h="651128">
                <a:tc>
                  <a:txBody>
                    <a:bodyPr/>
                    <a:lstStyle/>
                    <a:p>
                      <a:pPr algn="ctr"/>
                      <a:r>
                        <a:rPr lang="pl-PL" sz="1600" b="1" dirty="0" smtClean="0">
                          <a:solidFill>
                            <a:schemeClr val="bg1"/>
                          </a:solidFill>
                          <a:latin typeface="+mn-lt"/>
                        </a:rPr>
                        <a:t>ZMIANY </a:t>
                      </a:r>
                    </a:p>
                    <a:p>
                      <a:pPr algn="ctr"/>
                      <a:r>
                        <a:rPr lang="pl-PL" sz="1600" b="1" dirty="0" smtClean="0">
                          <a:solidFill>
                            <a:schemeClr val="bg1"/>
                          </a:solidFill>
                          <a:latin typeface="+mn-lt"/>
                        </a:rPr>
                        <a:t>JAKOŚCIOWE</a:t>
                      </a:r>
                    </a:p>
                  </a:txBody>
                  <a:tcPr anchor="ctr">
                    <a:lnL w="12700" cap="flat" cmpd="sng" algn="ctr">
                      <a:solidFill>
                        <a:srgbClr val="990099"/>
                      </a:solidFill>
                      <a:prstDash val="solid"/>
                      <a:round/>
                      <a:headEnd type="none" w="med" len="med"/>
                      <a:tailEnd type="none" w="med" len="med"/>
                    </a:lnL>
                    <a:lnR w="12700" cap="flat" cmpd="sng" algn="ctr">
                      <a:solidFill>
                        <a:srgbClr val="990099"/>
                      </a:solidFill>
                      <a:prstDash val="solid"/>
                      <a:round/>
                      <a:headEnd type="none" w="med" len="med"/>
                      <a:tailEnd type="none" w="med" len="med"/>
                    </a:lnR>
                    <a:lnT w="12700" cap="flat" cmpd="sng" algn="ctr">
                      <a:solidFill>
                        <a:srgbClr val="990099"/>
                      </a:solidFill>
                      <a:prstDash val="solid"/>
                      <a:round/>
                      <a:headEnd type="none" w="med" len="med"/>
                      <a:tailEnd type="none" w="med" len="med"/>
                    </a:lnT>
                    <a:lnB w="12700" cap="flat" cmpd="sng" algn="ctr">
                      <a:solidFill>
                        <a:srgbClr val="990099"/>
                      </a:solidFill>
                      <a:prstDash val="solid"/>
                      <a:round/>
                      <a:headEnd type="none" w="med" len="med"/>
                      <a:tailEnd type="none" w="med" len="med"/>
                    </a:lnB>
                    <a:solidFill>
                      <a:schemeClr val="accent2">
                        <a:lumMod val="75000"/>
                      </a:schemeClr>
                    </a:solidFill>
                  </a:tcPr>
                </a:tc>
                <a:tc>
                  <a:txBody>
                    <a:bodyPr/>
                    <a:lstStyle/>
                    <a:p>
                      <a:r>
                        <a:rPr kumimoji="0" lang="pl-PL" sz="1600" kern="1200" baseline="0" dirty="0" smtClean="0">
                          <a:solidFill>
                            <a:srgbClr val="990099"/>
                          </a:solidFill>
                          <a:latin typeface="+mn-lt"/>
                          <a:ea typeface="+mn-ea"/>
                          <a:cs typeface="+mn-cs"/>
                        </a:rPr>
                        <a:t>• Zwiększony udział zadań sprawdzających </a:t>
                      </a:r>
                      <a:r>
                        <a:rPr kumimoji="0" lang="pl-PL" sz="1600" b="1" kern="1200" baseline="0" dirty="0" smtClean="0">
                          <a:solidFill>
                            <a:srgbClr val="990099"/>
                          </a:solidFill>
                          <a:latin typeface="+mn-lt"/>
                          <a:ea typeface="+mn-ea"/>
                          <a:cs typeface="+mn-cs"/>
                        </a:rPr>
                        <a:t>umiejętności złożone,    </a:t>
                      </a:r>
                    </a:p>
                    <a:p>
                      <a:r>
                        <a:rPr kumimoji="0" lang="pl-PL" sz="1600" b="1" kern="1200" baseline="0" dirty="0" smtClean="0">
                          <a:solidFill>
                            <a:srgbClr val="990099"/>
                          </a:solidFill>
                          <a:latin typeface="+mn-lt"/>
                          <a:ea typeface="+mn-ea"/>
                          <a:cs typeface="+mn-cs"/>
                        </a:rPr>
                        <a:t>   operowanie wiedzą, rozwiązywanie problemów</a:t>
                      </a:r>
                    </a:p>
                    <a:p>
                      <a:r>
                        <a:rPr kumimoji="0" lang="pl-PL" sz="1600" kern="1200" baseline="0" dirty="0" smtClean="0">
                          <a:solidFill>
                            <a:srgbClr val="990099"/>
                          </a:solidFill>
                          <a:latin typeface="+mn-lt"/>
                          <a:ea typeface="+mn-ea"/>
                          <a:cs typeface="+mn-cs"/>
                        </a:rPr>
                        <a:t>• Szerszy repertuar </a:t>
                      </a:r>
                      <a:r>
                        <a:rPr kumimoji="0" lang="pl-PL" sz="1600" b="1" kern="1200" baseline="0" dirty="0" smtClean="0">
                          <a:solidFill>
                            <a:srgbClr val="990099"/>
                          </a:solidFill>
                          <a:latin typeface="+mn-lt"/>
                          <a:ea typeface="+mn-ea"/>
                          <a:cs typeface="+mn-cs"/>
                        </a:rPr>
                        <a:t>rodzajów zadań oraz materiałów źródłowych  </a:t>
                      </a:r>
                    </a:p>
                    <a:p>
                      <a:r>
                        <a:rPr kumimoji="0" lang="pl-PL" sz="1600" b="1" kern="1200" baseline="0" dirty="0" smtClean="0">
                          <a:solidFill>
                            <a:srgbClr val="990099"/>
                          </a:solidFill>
                          <a:latin typeface="+mn-lt"/>
                          <a:ea typeface="+mn-ea"/>
                          <a:cs typeface="+mn-cs"/>
                        </a:rPr>
                        <a:t>   </a:t>
                      </a:r>
                      <a:r>
                        <a:rPr kumimoji="0" lang="pl-PL" sz="1600" kern="1200" baseline="0" dirty="0" smtClean="0">
                          <a:solidFill>
                            <a:srgbClr val="990099"/>
                          </a:solidFill>
                          <a:latin typeface="+mn-lt"/>
                          <a:ea typeface="+mn-ea"/>
                          <a:cs typeface="+mn-cs"/>
                        </a:rPr>
                        <a:t>(np. komiks, afisz, mapa)</a:t>
                      </a:r>
                    </a:p>
                    <a:p>
                      <a:r>
                        <a:rPr kumimoji="0" lang="pl-PL" sz="1600" kern="1200" baseline="0" dirty="0" smtClean="0">
                          <a:solidFill>
                            <a:srgbClr val="990099"/>
                          </a:solidFill>
                          <a:latin typeface="+mn-lt"/>
                          <a:ea typeface="+mn-ea"/>
                          <a:cs typeface="+mn-cs"/>
                        </a:rPr>
                        <a:t>• Kryteria oceniania odzwierciedlające </a:t>
                      </a:r>
                      <a:r>
                        <a:rPr kumimoji="0" lang="pl-PL" sz="1600" b="1" kern="1200" baseline="0" dirty="0" smtClean="0">
                          <a:solidFill>
                            <a:srgbClr val="990099"/>
                          </a:solidFill>
                          <a:latin typeface="+mn-lt"/>
                          <a:ea typeface="+mn-ea"/>
                          <a:cs typeface="+mn-cs"/>
                        </a:rPr>
                        <a:t>holistyczne podejście</a:t>
                      </a:r>
                    </a:p>
                    <a:p>
                      <a:r>
                        <a:rPr kumimoji="0" lang="pl-PL" sz="1600" kern="1200" baseline="0" dirty="0" smtClean="0">
                          <a:solidFill>
                            <a:srgbClr val="990099"/>
                          </a:solidFill>
                          <a:latin typeface="+mn-lt"/>
                          <a:ea typeface="+mn-ea"/>
                          <a:cs typeface="+mn-cs"/>
                        </a:rPr>
                        <a:t>   do oceniania</a:t>
                      </a:r>
                      <a:endParaRPr lang="pl-PL" sz="1600" b="1" dirty="0">
                        <a:solidFill>
                          <a:srgbClr val="990099"/>
                        </a:solidFill>
                      </a:endParaRPr>
                    </a:p>
                  </a:txBody>
                  <a:tcPr anchor="ctr">
                    <a:lnL w="12700" cap="flat" cmpd="sng" algn="ctr">
                      <a:solidFill>
                        <a:srgbClr val="990099"/>
                      </a:solidFill>
                      <a:prstDash val="solid"/>
                      <a:round/>
                      <a:headEnd type="none" w="med" len="med"/>
                      <a:tailEnd type="none" w="med" len="med"/>
                    </a:lnL>
                    <a:lnR w="12700" cap="flat" cmpd="sng" algn="ctr">
                      <a:solidFill>
                        <a:srgbClr val="990099"/>
                      </a:solidFill>
                      <a:prstDash val="solid"/>
                      <a:round/>
                      <a:headEnd type="none" w="med" len="med"/>
                      <a:tailEnd type="none" w="med" len="med"/>
                    </a:lnR>
                    <a:lnT w="12700" cap="flat" cmpd="sng" algn="ctr">
                      <a:solidFill>
                        <a:srgbClr val="990099"/>
                      </a:solidFill>
                      <a:prstDash val="solid"/>
                      <a:round/>
                      <a:headEnd type="none" w="med" len="med"/>
                      <a:tailEnd type="none" w="med" len="med"/>
                    </a:lnT>
                    <a:lnB w="12700" cap="flat" cmpd="sng" algn="ctr">
                      <a:solidFill>
                        <a:srgbClr val="990099"/>
                      </a:solidFill>
                      <a:prstDash val="solid"/>
                      <a:round/>
                      <a:headEnd type="none" w="med" len="med"/>
                      <a:tailEnd type="none" w="med" len="med"/>
                    </a:lnB>
                    <a:solidFill>
                      <a:schemeClr val="accent2">
                        <a:lumMod val="40000"/>
                        <a:lumOff val="60000"/>
                      </a:schemeClr>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20</a:t>
            </a:fld>
            <a:endParaRPr lang="pl-PL"/>
          </a:p>
        </p:txBody>
      </p:sp>
      <p:sp>
        <p:nvSpPr>
          <p:cNvPr id="74753" name="Rectangle 1"/>
          <p:cNvSpPr>
            <a:spLocks noChangeArrowheads="1"/>
          </p:cNvSpPr>
          <p:nvPr/>
        </p:nvSpPr>
        <p:spPr bwMode="auto">
          <a:xfrm>
            <a:off x="193963" y="1657190"/>
            <a:ext cx="4119418" cy="4832092"/>
          </a:xfrm>
          <a:prstGeom prst="rect">
            <a:avLst/>
          </a:prstGeom>
          <a:solidFill>
            <a:schemeClr val="accent5">
              <a:lumMod val="20000"/>
              <a:lumOff val="80000"/>
            </a:schemeClr>
          </a:solidFill>
          <a:ln w="9525">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Przykładowe rozwiązania uczniowskie </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I rozwiązanie</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500 – 282 = 218 – tyle pieniędzy zostało na piłki do siatkówki</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282 : 3 = 94 – tyle kosztowała piłka do koszykówki</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94 – 14 = 80 – tyle kosztowała piłka do siatkówki</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2 · 80 = 160 – na 2 piłki wystarczy pieniędzy</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3 · 80 = 240 – na 3 piłki zabraknie</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Odpowiedź: Można kupić dwie piłki do siatkówki.</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II rozwiązanie</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282 zł : 3 = 94 zł – cena piłki do koszykówki</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94 zł – 14 zł = 80 zł – cena piłki do siatkówki</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500 zł – 282 zł = 218 zł – kwota do wykorzystania</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218 : 80 = 2, reszta 58</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Odpowiedź: Kupiono 2 piłki do siatkówki.</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III rozwiązanie</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Cena piłki do koszykówki: 282 : 3 = 94 </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Cena piłki do siatkówki: 94 – 14 = 80</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Kupiono 1 piłkę do siatkówki: 282 + 80 = 362</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2 piłki do siatkówki: 362 + 80 = 442</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3 piłki do siatkówki: 442 + 80 = 522</a:t>
            </a:r>
            <a:endParaRPr kumimoji="0" lang="pl-PL" sz="1400"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ea typeface="Calibri" pitchFamily="34" charset="0"/>
                <a:cs typeface="Arial" pitchFamily="34" charset="0"/>
              </a:rPr>
              <a:t>Odpowiedź: Można kupić dwie piłki do siatkówki.</a:t>
            </a:r>
            <a:endParaRPr kumimoji="0" lang="pl-PL" sz="1400" b="0" i="0" u="none" strike="noStrike" cap="none" normalizeH="0" baseline="0" dirty="0" smtClean="0">
              <a:ln>
                <a:noFill/>
              </a:ln>
              <a:solidFill>
                <a:schemeClr val="tx1"/>
              </a:solidFill>
              <a:effectLst/>
              <a:cs typeface="Arial" pitchFamily="34" charset="0"/>
            </a:endParaRPr>
          </a:p>
        </p:txBody>
      </p:sp>
      <p:graphicFrame>
        <p:nvGraphicFramePr>
          <p:cNvPr id="6" name="Tabela 5"/>
          <p:cNvGraphicFramePr>
            <a:graphicFrameLocks noGrp="1"/>
          </p:cNvGraphicFramePr>
          <p:nvPr/>
        </p:nvGraphicFramePr>
        <p:xfrm>
          <a:off x="4516581" y="2198253"/>
          <a:ext cx="4405746" cy="4401206"/>
        </p:xfrm>
        <a:graphic>
          <a:graphicData uri="http://schemas.openxmlformats.org/drawingml/2006/table">
            <a:tbl>
              <a:tblPr/>
              <a:tblGrid>
                <a:gridCol w="655781"/>
                <a:gridCol w="3749965"/>
              </a:tblGrid>
              <a:tr h="291368">
                <a:tc>
                  <a:txBody>
                    <a:bodyPr/>
                    <a:lstStyle/>
                    <a:p>
                      <a:pPr>
                        <a:lnSpc>
                          <a:spcPct val="115000"/>
                        </a:lnSpc>
                        <a:spcAft>
                          <a:spcPts val="0"/>
                        </a:spcAft>
                      </a:pPr>
                      <a:r>
                        <a:rPr lang="pl-PL" sz="1400" dirty="0">
                          <a:latin typeface="+mn-lt"/>
                          <a:ea typeface="Calibri"/>
                        </a:rPr>
                        <a:t>4 </a:t>
                      </a:r>
                      <a:r>
                        <a:rPr lang="pl-PL" sz="1400" dirty="0" err="1">
                          <a:latin typeface="+mn-lt"/>
                          <a:ea typeface="Calibri"/>
                        </a:rPr>
                        <a:t>pkt</a:t>
                      </a:r>
                      <a:r>
                        <a:rPr lang="pl-PL" sz="1400" dirty="0">
                          <a:latin typeface="+mn-lt"/>
                          <a:ea typeface="Calibri"/>
                        </a:rPr>
                        <a:t> –</a:t>
                      </a:r>
                    </a:p>
                  </a:txBody>
                  <a:tcPr marL="68580" marR="177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pl-PL" sz="1400" dirty="0">
                          <a:latin typeface="+mn-lt"/>
                          <a:ea typeface="Calibri"/>
                        </a:rPr>
                        <a:t>za przedstawienie bezbłędnego rozwiązania zadania.</a:t>
                      </a:r>
                    </a:p>
                  </a:txBody>
                  <a:tcPr marL="177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r>
              <a:tr h="582735">
                <a:tc>
                  <a:txBody>
                    <a:bodyPr/>
                    <a:lstStyle/>
                    <a:p>
                      <a:pPr>
                        <a:lnSpc>
                          <a:spcPct val="115000"/>
                        </a:lnSpc>
                        <a:spcAft>
                          <a:spcPts val="0"/>
                        </a:spcAft>
                      </a:pPr>
                      <a:r>
                        <a:rPr lang="pl-PL" sz="1400" dirty="0">
                          <a:latin typeface="+mn-lt"/>
                          <a:ea typeface="Calibri"/>
                        </a:rPr>
                        <a:t>3 </a:t>
                      </a:r>
                      <a:r>
                        <a:rPr lang="pl-PL" sz="1400" dirty="0" err="1">
                          <a:latin typeface="+mn-lt"/>
                          <a:ea typeface="Calibri"/>
                        </a:rPr>
                        <a:t>pkt</a:t>
                      </a:r>
                      <a:r>
                        <a:rPr lang="pl-PL" sz="1400" dirty="0">
                          <a:latin typeface="+mn-lt"/>
                          <a:ea typeface="Calibri"/>
                        </a:rPr>
                        <a:t> –</a:t>
                      </a:r>
                    </a:p>
                  </a:txBody>
                  <a:tcPr marL="68580" marR="177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algn="just">
                        <a:lnSpc>
                          <a:spcPct val="115000"/>
                        </a:lnSpc>
                        <a:spcAft>
                          <a:spcPts val="0"/>
                        </a:spcAft>
                      </a:pPr>
                      <a:r>
                        <a:rPr lang="pl-PL" sz="1400" dirty="0">
                          <a:latin typeface="+mn-lt"/>
                          <a:ea typeface="Calibri"/>
                        </a:rPr>
                        <a:t>w przypadku gdy uczeń doprowadził rozwiązanie do końca, ale popełnił błędy rachunkowe.</a:t>
                      </a:r>
                    </a:p>
                  </a:txBody>
                  <a:tcPr marL="177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r>
              <a:tr h="874103">
                <a:tc>
                  <a:txBody>
                    <a:bodyPr/>
                    <a:lstStyle/>
                    <a:p>
                      <a:pPr>
                        <a:lnSpc>
                          <a:spcPct val="115000"/>
                        </a:lnSpc>
                        <a:spcAft>
                          <a:spcPts val="0"/>
                        </a:spcAft>
                      </a:pPr>
                      <a:r>
                        <a:rPr lang="pl-PL" sz="1400" dirty="0">
                          <a:latin typeface="+mn-lt"/>
                          <a:ea typeface="Calibri"/>
                        </a:rPr>
                        <a:t>2 </a:t>
                      </a:r>
                      <a:r>
                        <a:rPr lang="pl-PL" sz="1400" dirty="0" err="1">
                          <a:latin typeface="+mn-lt"/>
                          <a:ea typeface="Calibri"/>
                        </a:rPr>
                        <a:t>pkt</a:t>
                      </a:r>
                      <a:r>
                        <a:rPr lang="pl-PL" sz="1400" dirty="0">
                          <a:latin typeface="+mn-lt"/>
                          <a:ea typeface="Calibri"/>
                        </a:rPr>
                        <a:t> –</a:t>
                      </a:r>
                    </a:p>
                  </a:txBody>
                  <a:tcPr marL="68580" marR="177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algn="just">
                        <a:lnSpc>
                          <a:spcPct val="115000"/>
                        </a:lnSpc>
                        <a:spcAft>
                          <a:spcPts val="0"/>
                        </a:spcAft>
                      </a:pPr>
                      <a:r>
                        <a:rPr lang="pl-PL" sz="1400">
                          <a:latin typeface="+mn-lt"/>
                          <a:ea typeface="Calibri"/>
                        </a:rPr>
                        <a:t>w przypadku gdy uczeń przedstawił rozwiązanie zawierające poprawną metodę wyznaczenia ceny piłki do siatkówki, ale nie doprowadził rozumowania do końca lub popełnił błędy w dalszym rozumowaniu.</a:t>
                      </a:r>
                    </a:p>
                  </a:txBody>
                  <a:tcPr marL="177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r>
              <a:tr h="1165471">
                <a:tc>
                  <a:txBody>
                    <a:bodyPr/>
                    <a:lstStyle/>
                    <a:p>
                      <a:pPr>
                        <a:lnSpc>
                          <a:spcPct val="115000"/>
                        </a:lnSpc>
                        <a:spcAft>
                          <a:spcPts val="0"/>
                        </a:spcAft>
                      </a:pPr>
                      <a:r>
                        <a:rPr lang="pl-PL" sz="1400" dirty="0">
                          <a:latin typeface="+mn-lt"/>
                          <a:ea typeface="Calibri"/>
                        </a:rPr>
                        <a:t>1 </a:t>
                      </a:r>
                      <a:r>
                        <a:rPr lang="pl-PL" sz="1400" dirty="0" err="1">
                          <a:latin typeface="+mn-lt"/>
                          <a:ea typeface="Calibri"/>
                        </a:rPr>
                        <a:t>pkt</a:t>
                      </a:r>
                      <a:r>
                        <a:rPr lang="pl-PL" sz="1400" dirty="0">
                          <a:latin typeface="+mn-lt"/>
                          <a:ea typeface="Calibri"/>
                        </a:rPr>
                        <a:t> –</a:t>
                      </a:r>
                    </a:p>
                  </a:txBody>
                  <a:tcPr marL="68580" marR="177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algn="just">
                        <a:lnSpc>
                          <a:spcPct val="115000"/>
                        </a:lnSpc>
                        <a:spcAft>
                          <a:spcPts val="0"/>
                        </a:spcAft>
                      </a:pPr>
                      <a:r>
                        <a:rPr lang="pl-PL" sz="1400" dirty="0">
                          <a:latin typeface="+mn-lt"/>
                          <a:ea typeface="Calibri"/>
                        </a:rPr>
                        <a:t>w przypadku gdy uczeń przedstawił rozwiązanie zawierające poprawną metodę wyznaczenia ceny piłki do koszykówki lub wyznaczenia kwoty pozostałej na zakup piłek do siatkówki, ale nie zaprezentował kolejnych etapów rozwiązania.</a:t>
                      </a:r>
                    </a:p>
                  </a:txBody>
                  <a:tcPr marL="177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r>
              <a:tr h="874103">
                <a:tc>
                  <a:txBody>
                    <a:bodyPr/>
                    <a:lstStyle/>
                    <a:p>
                      <a:pPr>
                        <a:lnSpc>
                          <a:spcPct val="115000"/>
                        </a:lnSpc>
                        <a:spcAft>
                          <a:spcPts val="0"/>
                        </a:spcAft>
                      </a:pPr>
                      <a:r>
                        <a:rPr lang="pl-PL" sz="1400" dirty="0">
                          <a:latin typeface="+mn-lt"/>
                          <a:ea typeface="Calibri"/>
                        </a:rPr>
                        <a:t>0 </a:t>
                      </a:r>
                      <a:r>
                        <a:rPr lang="pl-PL" sz="1400" dirty="0" err="1">
                          <a:latin typeface="+mn-lt"/>
                          <a:ea typeface="Calibri"/>
                        </a:rPr>
                        <a:t>pkt</a:t>
                      </a:r>
                      <a:r>
                        <a:rPr lang="pl-PL" sz="1400" dirty="0">
                          <a:latin typeface="+mn-lt"/>
                          <a:ea typeface="Calibri"/>
                        </a:rPr>
                        <a:t> –</a:t>
                      </a:r>
                    </a:p>
                  </a:txBody>
                  <a:tcPr marL="68580" marR="177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algn="just">
                        <a:lnSpc>
                          <a:spcPct val="115000"/>
                        </a:lnSpc>
                        <a:spcAft>
                          <a:spcPts val="0"/>
                        </a:spcAft>
                      </a:pPr>
                      <a:r>
                        <a:rPr lang="pl-PL" sz="1400" dirty="0">
                          <a:latin typeface="+mn-lt"/>
                          <a:ea typeface="Calibri"/>
                        </a:rPr>
                        <a:t>w przypadku gdy uczeń nie dokonał żadnego postępu w kierunku uzyskania odpowiedzi na pytanie postawione w zadaniu lub opuścił zadanie.</a:t>
                      </a:r>
                    </a:p>
                  </a:txBody>
                  <a:tcPr marL="177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r>
            </a:tbl>
          </a:graphicData>
        </a:graphic>
      </p:graphicFrame>
      <p:sp>
        <p:nvSpPr>
          <p:cNvPr id="74754" name="Rectangle 2"/>
          <p:cNvSpPr>
            <a:spLocks noChangeArrowheads="1"/>
          </p:cNvSpPr>
          <p:nvPr/>
        </p:nvSpPr>
        <p:spPr bwMode="auto">
          <a:xfrm>
            <a:off x="4516581" y="1728019"/>
            <a:ext cx="1939636" cy="307777"/>
          </a:xfrm>
          <a:prstGeom prst="rect">
            <a:avLst/>
          </a:prstGeom>
          <a:noFill/>
          <a:ln w="9525">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Schemat punktowania</a:t>
            </a:r>
            <a:endParaRPr kumimoji="0" lang="pl-PL" sz="1400" b="0" i="0" u="none" strike="noStrike" cap="none" normalizeH="0" baseline="0" dirty="0" smtClean="0">
              <a:ln>
                <a:noFill/>
              </a:ln>
              <a:solidFill>
                <a:schemeClr val="tx1"/>
              </a:solidFill>
              <a:effectLst/>
              <a:cs typeface="Arial" pitchFamily="34" charset="0"/>
            </a:endParaRPr>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99151" y="0"/>
            <a:ext cx="9144000" cy="1388125"/>
          </a:xfrm>
        </p:spPr>
        <p:txBody>
          <a:bodyPr>
            <a:noAutofit/>
          </a:bodyPr>
          <a:lstStyle/>
          <a:p>
            <a:r>
              <a:rPr lang="pl-PL" b="1" dirty="0" smtClean="0">
                <a:solidFill>
                  <a:schemeClr val="tx2">
                    <a:lumMod val="75000"/>
                  </a:schemeClr>
                </a:solidFill>
                <a:effectLst/>
              </a:rPr>
              <a:t>Jak nowe informatory pomogą szóstoklasistom przygotować się do sprawdzianu?</a:t>
            </a:r>
            <a:endParaRPr lang="pl-PL"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21</a:t>
            </a:fld>
            <a:endParaRPr lang="pl-PL"/>
          </a:p>
        </p:txBody>
      </p:sp>
      <p:graphicFrame>
        <p:nvGraphicFramePr>
          <p:cNvPr id="5" name="Tabela 4"/>
          <p:cNvGraphicFramePr>
            <a:graphicFrameLocks noGrp="1"/>
          </p:cNvGraphicFramePr>
          <p:nvPr>
            <p:extLst>
              <p:ext uri="{D42A27DB-BD31-4B8C-83A1-F6EECF244321}">
                <p14:modId xmlns:p14="http://schemas.microsoft.com/office/powerpoint/2010/main" val="3276909074"/>
              </p:ext>
            </p:extLst>
          </p:nvPr>
        </p:nvGraphicFramePr>
        <p:xfrm>
          <a:off x="77117" y="1183232"/>
          <a:ext cx="8989765" cy="5627952"/>
        </p:xfrm>
        <a:graphic>
          <a:graphicData uri="http://schemas.openxmlformats.org/drawingml/2006/table">
            <a:tbl>
              <a:tblPr firstRow="1" bandRow="1">
                <a:tableStyleId>{16D9F66E-5EB9-4882-86FB-DCBF35E3C3E4}</a:tableStyleId>
              </a:tblPr>
              <a:tblGrid>
                <a:gridCol w="3934657"/>
                <a:gridCol w="358545"/>
                <a:gridCol w="369749"/>
                <a:gridCol w="4326814"/>
              </a:tblGrid>
              <a:tr h="313059">
                <a:tc gridSpan="2">
                  <a:txBody>
                    <a:bodyPr/>
                    <a:lstStyle/>
                    <a:p>
                      <a:pPr algn="ctr"/>
                      <a:r>
                        <a:rPr lang="pl-PL" sz="1600" dirty="0" smtClean="0">
                          <a:latin typeface="+mn-lt"/>
                          <a:cs typeface="Arial" panose="020B0604020202020204" pitchFamily="34" charset="0"/>
                        </a:rPr>
                        <a:t>Informatory o obecnym sprawdzianie</a:t>
                      </a:r>
                      <a:endParaRPr lang="pl-PL" sz="1600" dirty="0">
                        <a:solidFill>
                          <a:schemeClr val="tx1"/>
                        </a:solidFill>
                        <a:latin typeface="+mn-lt"/>
                        <a:cs typeface="Arial" panose="020B0604020202020204" pitchFamily="34" charset="0"/>
                      </a:endParaRPr>
                    </a:p>
                  </a:txBody>
                  <a:tcPr anchor="ctr">
                    <a:solidFill>
                      <a:srgbClr val="FFC000"/>
                    </a:solidFill>
                  </a:tcPr>
                </a:tc>
                <a:tc hMerge="1">
                  <a:txBody>
                    <a:bodyPr/>
                    <a:lstStyle/>
                    <a:p>
                      <a:pPr algn="ctr"/>
                      <a:endParaRPr lang="pl-PL" sz="1000" dirty="0">
                        <a:solidFill>
                          <a:schemeClr val="tx1"/>
                        </a:solidFill>
                      </a:endParaRPr>
                    </a:p>
                  </a:txBody>
                  <a:tcP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gridSpan="2">
                  <a:txBody>
                    <a:bodyPr/>
                    <a:lstStyle/>
                    <a:p>
                      <a:pPr algn="ctr"/>
                      <a:r>
                        <a:rPr lang="pl-PL" sz="1600" dirty="0" smtClean="0">
                          <a:solidFill>
                            <a:schemeClr val="bg1"/>
                          </a:solidFill>
                          <a:latin typeface="+mn-lt"/>
                          <a:cs typeface="Arial" panose="020B0604020202020204" pitchFamily="34" charset="0"/>
                        </a:rPr>
                        <a:t>Informator  o sprawdzianie od 2015 roku</a:t>
                      </a:r>
                      <a:endParaRPr lang="pl-PL" sz="1600" dirty="0">
                        <a:solidFill>
                          <a:schemeClr val="bg1"/>
                        </a:solidFill>
                        <a:latin typeface="+mn-lt"/>
                        <a:cs typeface="Arial" panose="020B0604020202020204" pitchFamily="34" charset="0"/>
                      </a:endParaRPr>
                    </a:p>
                  </a:txBody>
                  <a:tcPr anchor="ctr">
                    <a:solidFill>
                      <a:srgbClr val="008000"/>
                    </a:solidFill>
                  </a:tcPr>
                </a:tc>
                <a:tc hMerge="1">
                  <a:txBody>
                    <a:bodyPr/>
                    <a:lstStyle/>
                    <a:p>
                      <a:pPr algn="ctr"/>
                      <a:endParaRPr lang="pl-PL" sz="1200" dirty="0">
                        <a:solidFill>
                          <a:schemeClr val="tx1"/>
                        </a:solidFill>
                      </a:endParaRPr>
                    </a:p>
                  </a:txBody>
                  <a:tcPr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295329">
                <a:tc>
                  <a:txBody>
                    <a:bodyPr/>
                    <a:lstStyle/>
                    <a:p>
                      <a:r>
                        <a:rPr lang="pl-PL" sz="1200" dirty="0" smtClean="0">
                          <a:latin typeface="Arial" panose="020B0604020202020204" pitchFamily="34" charset="0"/>
                          <a:cs typeface="Arial" panose="020B0604020202020204" pitchFamily="34" charset="0"/>
                        </a:rPr>
                        <a:t>Zasady przystępowania do sprawdzianu</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buFont typeface="Wingdings" pitchFamily="2" charset="2"/>
                        <a:buNone/>
                      </a:pPr>
                      <a:r>
                        <a:rPr lang="pl-PL" sz="1200" dirty="0" smtClean="0">
                          <a:latin typeface="+mn-lt"/>
                          <a:cs typeface="Arial" panose="020B0604020202020204" pitchFamily="34" charset="0"/>
                          <a:sym typeface="Symbol"/>
                        </a:rPr>
                        <a:t>X</a:t>
                      </a:r>
                      <a:endParaRPr lang="pl-PL" sz="1200" b="1" dirty="0">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endParaRPr lang="pl-PL" sz="1200" dirty="0">
                        <a:latin typeface="Arial" panose="020B0604020202020204" pitchFamily="34" charset="0"/>
                        <a:cs typeface="Arial" panose="020B0604020202020204" pitchFamily="34" charset="0"/>
                      </a:endParaRPr>
                    </a:p>
                  </a:txBody>
                  <a:tcPr anchor="ctr">
                    <a:solidFill>
                      <a:srgbClr val="CCFFCC"/>
                    </a:solidFill>
                  </a:tcPr>
                </a:tc>
              </a:tr>
              <a:tr h="295329">
                <a:tc>
                  <a:txBody>
                    <a:bodyPr/>
                    <a:lstStyle/>
                    <a:p>
                      <a:r>
                        <a:rPr lang="pl-PL" sz="1200" dirty="0" smtClean="0">
                          <a:latin typeface="Arial" panose="020B0604020202020204" pitchFamily="34" charset="0"/>
                          <a:cs typeface="Arial" panose="020B0604020202020204" pitchFamily="34" charset="0"/>
                        </a:rPr>
                        <a:t>Przykładowe</a:t>
                      </a:r>
                      <a:r>
                        <a:rPr lang="pl-PL" sz="1200" baseline="0" dirty="0" smtClean="0">
                          <a:latin typeface="Arial" panose="020B0604020202020204" pitchFamily="34" charset="0"/>
                          <a:cs typeface="Arial" panose="020B0604020202020204" pitchFamily="34" charset="0"/>
                        </a:rPr>
                        <a:t> zadania</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200" dirty="0" smtClean="0">
                          <a:latin typeface="+mn-lt"/>
                          <a:cs typeface="Arial" panose="020B0604020202020204" pitchFamily="34" charset="0"/>
                          <a:sym typeface="Symbol"/>
                        </a:rPr>
                        <a:t>X</a:t>
                      </a:r>
                      <a:endParaRPr lang="pl-PL" sz="1200" b="1" dirty="0" smtClean="0">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Zgodnie</a:t>
                      </a:r>
                      <a:r>
                        <a:rPr lang="pl-PL" sz="1200" baseline="0" dirty="0" smtClean="0">
                          <a:latin typeface="Arial" panose="020B0604020202020204" pitchFamily="34" charset="0"/>
                          <a:cs typeface="Arial" panose="020B0604020202020204" pitchFamily="34" charset="0"/>
                        </a:rPr>
                        <a:t> z zapisami ustawy o systemie oświaty</a:t>
                      </a:r>
                      <a:endParaRPr lang="pl-PL" sz="1200" i="1" dirty="0">
                        <a:latin typeface="Arial" panose="020B0604020202020204" pitchFamily="34" charset="0"/>
                        <a:cs typeface="Arial" panose="020B0604020202020204" pitchFamily="34" charset="0"/>
                      </a:endParaRPr>
                    </a:p>
                  </a:txBody>
                  <a:tcPr anchor="ctr">
                    <a:solidFill>
                      <a:srgbClr val="CCFFCC"/>
                    </a:solidFill>
                  </a:tcPr>
                </a:tc>
              </a:tr>
              <a:tr h="295329">
                <a:tc>
                  <a:txBody>
                    <a:bodyPr/>
                    <a:lstStyle/>
                    <a:p>
                      <a:r>
                        <a:rPr lang="pl-PL" sz="1200" dirty="0" smtClean="0">
                          <a:latin typeface="Arial" panose="020B0604020202020204" pitchFamily="34" charset="0"/>
                          <a:cs typeface="Arial" panose="020B0604020202020204" pitchFamily="34" charset="0"/>
                        </a:rPr>
                        <a:t>Przykładowe arkusze</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200" dirty="0" smtClean="0">
                          <a:latin typeface="+mn-lt"/>
                          <a:cs typeface="Arial" panose="020B0604020202020204" pitchFamily="34" charset="0"/>
                          <a:sym typeface="Symbol"/>
                        </a:rPr>
                        <a:t>X</a:t>
                      </a:r>
                      <a:endParaRPr lang="pl-PL" sz="1200" b="1" dirty="0" smtClean="0">
                        <a:solidFill>
                          <a:schemeClr val="tx1"/>
                        </a:solidFill>
                        <a:latin typeface="+mn-lt"/>
                        <a:cs typeface="Arial" panose="020B0604020202020204" pitchFamily="34" charset="0"/>
                      </a:endParaRPr>
                    </a:p>
                  </a:txBody>
                  <a:tcPr anchor="ctr">
                    <a:solidFill>
                      <a:srgbClr val="FFFFCC"/>
                    </a:solidFill>
                  </a:tcPr>
                </a:tc>
                <a:tc>
                  <a:txBody>
                    <a:bodyPr/>
                    <a:lstStyle/>
                    <a:p>
                      <a:pPr algn="ct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endParaRPr lang="pl-PL" sz="1200" dirty="0">
                        <a:latin typeface="Arial" panose="020B0604020202020204" pitchFamily="34" charset="0"/>
                        <a:cs typeface="Arial" panose="020B0604020202020204" pitchFamily="34" charset="0"/>
                      </a:endParaRPr>
                    </a:p>
                  </a:txBody>
                  <a:tcPr anchor="ctr">
                    <a:solidFill>
                      <a:srgbClr val="CCFFCC"/>
                    </a:solidFill>
                  </a:tcPr>
                </a:tc>
              </a:tr>
              <a:tr h="502059">
                <a:tc>
                  <a:txBody>
                    <a:bodyPr/>
                    <a:lstStyle/>
                    <a:p>
                      <a:r>
                        <a:rPr lang="pl-PL" sz="1200" dirty="0" smtClean="0">
                          <a:latin typeface="Arial" panose="020B0604020202020204" pitchFamily="34" charset="0"/>
                          <a:cs typeface="Arial" panose="020B0604020202020204" pitchFamily="34" charset="0"/>
                        </a:rPr>
                        <a:t>Komentarz dotyczący formuły sprawdzianu, rodzaju zadań itp.</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Komentarz bardziej szczegółowy; pogłębiona informacja</a:t>
                      </a:r>
                      <a:endParaRPr lang="pl-PL" sz="1200" dirty="0">
                        <a:latin typeface="Arial" panose="020B0604020202020204" pitchFamily="34" charset="0"/>
                        <a:cs typeface="Arial" panose="020B0604020202020204" pitchFamily="34" charset="0"/>
                      </a:endParaRPr>
                    </a:p>
                  </a:txBody>
                  <a:tcPr anchor="ctr">
                    <a:solidFill>
                      <a:srgbClr val="CCFFCC"/>
                    </a:solidFill>
                  </a:tcPr>
                </a:tc>
              </a:tr>
              <a:tr h="502059">
                <a:tc>
                  <a:txBody>
                    <a:bodyPr/>
                    <a:lstStyle/>
                    <a:p>
                      <a:r>
                        <a:rPr lang="pl-PL" sz="1200" dirty="0" smtClean="0">
                          <a:latin typeface="Arial" panose="020B0604020202020204" pitchFamily="34" charset="0"/>
                          <a:cs typeface="Arial" panose="020B0604020202020204" pitchFamily="34" charset="0"/>
                        </a:rPr>
                        <a:t>Jasno sformułowane oczekiwania wobec uczniów</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endParaRPr lang="pl-PL" sz="1200" b="1" dirty="0">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np. opisy form wypowiedzi, lista</a:t>
                      </a:r>
                      <a:r>
                        <a:rPr lang="pl-PL" sz="1200" baseline="0" dirty="0" smtClean="0">
                          <a:latin typeface="Arial" panose="020B0604020202020204" pitchFamily="34" charset="0"/>
                          <a:cs typeface="Arial" panose="020B0604020202020204" pitchFamily="34" charset="0"/>
                        </a:rPr>
                        <a:t> struktur gramatycznych </a:t>
                      </a:r>
                      <a:br>
                        <a:rPr lang="pl-PL" sz="1200" baseline="0" dirty="0" smtClean="0">
                          <a:latin typeface="Arial" panose="020B0604020202020204" pitchFamily="34" charset="0"/>
                          <a:cs typeface="Arial" panose="020B0604020202020204" pitchFamily="34" charset="0"/>
                        </a:rPr>
                      </a:br>
                      <a:r>
                        <a:rPr lang="pl-PL" sz="1200" baseline="0" dirty="0" smtClean="0">
                          <a:latin typeface="Arial" panose="020B0604020202020204" pitchFamily="34" charset="0"/>
                          <a:cs typeface="Arial" panose="020B0604020202020204" pitchFamily="34" charset="0"/>
                        </a:rPr>
                        <a:t>w językach obcych, wyjaśnienia dotyczące  skal oceniania</a:t>
                      </a:r>
                      <a:endParaRPr lang="pl-PL" sz="1200" dirty="0">
                        <a:latin typeface="Arial" panose="020B0604020202020204" pitchFamily="34" charset="0"/>
                        <a:cs typeface="Arial" panose="020B0604020202020204" pitchFamily="34" charset="0"/>
                      </a:endParaRPr>
                    </a:p>
                  </a:txBody>
                  <a:tcPr anchor="ctr">
                    <a:solidFill>
                      <a:srgbClr val="CCFFCC"/>
                    </a:solidFill>
                  </a:tcPr>
                </a:tc>
              </a:tr>
              <a:tr h="502059">
                <a:tc>
                  <a:txBody>
                    <a:bodyPr/>
                    <a:lstStyle/>
                    <a:p>
                      <a:r>
                        <a:rPr lang="pl-PL" sz="1200" dirty="0" smtClean="0">
                          <a:latin typeface="Arial" panose="020B0604020202020204" pitchFamily="34" charset="0"/>
                          <a:cs typeface="Arial" panose="020B0604020202020204" pitchFamily="34" charset="0"/>
                        </a:rPr>
                        <a:t>Precyzyjne określenie, co jest sprawdzane w każdym zadaniu</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endParaRPr lang="pl-PL" sz="1200" b="1" dirty="0">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Każde zadanie odniesione do wymagań ogólnych </a:t>
                      </a:r>
                      <a:br>
                        <a:rPr lang="pl-PL" sz="1200" dirty="0" smtClean="0">
                          <a:latin typeface="Arial" panose="020B0604020202020204" pitchFamily="34" charset="0"/>
                          <a:cs typeface="Arial" panose="020B0604020202020204" pitchFamily="34" charset="0"/>
                        </a:rPr>
                      </a:br>
                      <a:r>
                        <a:rPr lang="pl-PL" sz="1200" dirty="0" smtClean="0">
                          <a:latin typeface="Arial" panose="020B0604020202020204" pitchFamily="34" charset="0"/>
                          <a:cs typeface="Arial" panose="020B0604020202020204" pitchFamily="34" charset="0"/>
                        </a:rPr>
                        <a:t>i szczegółowych</a:t>
                      </a:r>
                      <a:endParaRPr lang="pl-PL" sz="1200" dirty="0">
                        <a:latin typeface="Arial" panose="020B0604020202020204" pitchFamily="34" charset="0"/>
                        <a:cs typeface="Arial" panose="020B0604020202020204" pitchFamily="34" charset="0"/>
                      </a:endParaRPr>
                    </a:p>
                  </a:txBody>
                  <a:tcPr anchor="ctr">
                    <a:solidFill>
                      <a:srgbClr val="CCFFCC"/>
                    </a:solidFill>
                  </a:tcPr>
                </a:tc>
              </a:tr>
              <a:tr h="502059">
                <a:tc>
                  <a:txBody>
                    <a:bodyPr/>
                    <a:lstStyle/>
                    <a:p>
                      <a:r>
                        <a:rPr lang="pl-PL" sz="1200" dirty="0" smtClean="0">
                          <a:latin typeface="Arial" panose="020B0604020202020204" pitchFamily="34" charset="0"/>
                          <a:cs typeface="Arial" panose="020B0604020202020204" pitchFamily="34" charset="0"/>
                        </a:rPr>
                        <a:t>Przedstawione alternatywne sposoby rozwiązania zadania wraz z wyjaśnieniem</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endParaRPr lang="pl-PL" sz="1200" b="1">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Kreatywne,</a:t>
                      </a:r>
                      <a:r>
                        <a:rPr lang="pl-PL" sz="1200" baseline="0" dirty="0" smtClean="0">
                          <a:latin typeface="Arial" panose="020B0604020202020204" pitchFamily="34" charset="0"/>
                          <a:cs typeface="Arial" panose="020B0604020202020204" pitchFamily="34" charset="0"/>
                        </a:rPr>
                        <a:t> twórcze podejście do rozwiązania zadania</a:t>
                      </a:r>
                      <a:endParaRPr lang="pl-PL" sz="1200" dirty="0">
                        <a:latin typeface="Arial" panose="020B0604020202020204" pitchFamily="34" charset="0"/>
                        <a:cs typeface="Arial" panose="020B0604020202020204" pitchFamily="34" charset="0"/>
                      </a:endParaRPr>
                    </a:p>
                  </a:txBody>
                  <a:tcPr anchor="ctr">
                    <a:solidFill>
                      <a:srgbClr val="CCFFCC"/>
                    </a:solidFill>
                  </a:tcPr>
                </a:tc>
              </a:tr>
              <a:tr h="442993">
                <a:tc>
                  <a:txBody>
                    <a:bodyPr/>
                    <a:lstStyle/>
                    <a:p>
                      <a:r>
                        <a:rPr lang="pl-PL" sz="1200" dirty="0" smtClean="0">
                          <a:latin typeface="Arial" panose="020B0604020202020204" pitchFamily="34" charset="0"/>
                          <a:cs typeface="Arial" panose="020B0604020202020204" pitchFamily="34" charset="0"/>
                        </a:rPr>
                        <a:t>Przejrzyste schematy punktowania odpowiedzi</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endParaRPr lang="pl-PL" sz="1200" b="1" dirty="0">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Liczba przyznanych punktów w zależności od poziomu wykonania zadania</a:t>
                      </a:r>
                      <a:endParaRPr lang="pl-PL" sz="1200" dirty="0">
                        <a:latin typeface="Arial" panose="020B0604020202020204" pitchFamily="34" charset="0"/>
                        <a:cs typeface="Arial" panose="020B0604020202020204" pitchFamily="34" charset="0"/>
                      </a:endParaRPr>
                    </a:p>
                  </a:txBody>
                  <a:tcPr anchor="ctr">
                    <a:solidFill>
                      <a:srgbClr val="CCFFCC"/>
                    </a:solidFill>
                  </a:tcPr>
                </a:tc>
              </a:tr>
              <a:tr h="295329">
                <a:tc>
                  <a:txBody>
                    <a:bodyPr/>
                    <a:lstStyle/>
                    <a:p>
                      <a:r>
                        <a:rPr lang="pl-PL" sz="1200" dirty="0" smtClean="0">
                          <a:latin typeface="Arial" panose="020B0604020202020204" pitchFamily="34" charset="0"/>
                          <a:cs typeface="Arial" panose="020B0604020202020204" pitchFamily="34" charset="0"/>
                        </a:rPr>
                        <a:t>Przykładowe ocenione odpowiedzi</a:t>
                      </a:r>
                      <a:r>
                        <a:rPr lang="pl-PL" sz="1200" baseline="0" dirty="0" smtClean="0">
                          <a:latin typeface="Arial" panose="020B0604020202020204" pitchFamily="34" charset="0"/>
                          <a:cs typeface="Arial" panose="020B0604020202020204" pitchFamily="34" charset="0"/>
                        </a:rPr>
                        <a:t> zdających</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Wzbogacone rozbudowanym komentarzem</a:t>
                      </a:r>
                      <a:endParaRPr lang="pl-PL" sz="1200" dirty="0">
                        <a:latin typeface="Arial" panose="020B0604020202020204" pitchFamily="34" charset="0"/>
                        <a:cs typeface="Arial" panose="020B0604020202020204" pitchFamily="34" charset="0"/>
                      </a:endParaRPr>
                    </a:p>
                  </a:txBody>
                  <a:tcPr anchor="ctr">
                    <a:solidFill>
                      <a:srgbClr val="CCFFCC"/>
                    </a:solidFill>
                  </a:tcPr>
                </a:tc>
              </a:tr>
              <a:tr h="620190">
                <a:tc>
                  <a:txBody>
                    <a:bodyPr/>
                    <a:lstStyle/>
                    <a:p>
                      <a:r>
                        <a:rPr lang="pl-PL" sz="1200" dirty="0" smtClean="0">
                          <a:latin typeface="Arial" panose="020B0604020202020204" pitchFamily="34" charset="0"/>
                          <a:cs typeface="Arial" panose="020B0604020202020204" pitchFamily="34" charset="0"/>
                        </a:rPr>
                        <a:t>Przykładowe zadania dostosowane do specyfiki danej niepełnosprawności</a:t>
                      </a:r>
                      <a:endParaRPr lang="pl-PL" sz="1200" dirty="0">
                        <a:latin typeface="Arial" panose="020B0604020202020204" pitchFamily="34" charset="0"/>
                        <a:cs typeface="Arial" panose="020B0604020202020204" pitchFamily="34" charset="0"/>
                      </a:endParaRPr>
                    </a:p>
                  </a:txBody>
                  <a:tcPr anchor="ctr">
                    <a:solidFill>
                      <a:srgbClr val="FFFFCC"/>
                    </a:solidFill>
                  </a:tcPr>
                </a:tc>
                <a:tc>
                  <a:txBody>
                    <a:bodyPr/>
                    <a:lstStyle/>
                    <a:p>
                      <a:pPr algn="ctr"/>
                      <a:endParaRPr lang="pl-PL" sz="1200" b="1">
                        <a:solidFill>
                          <a:schemeClr val="tx1"/>
                        </a:solidFill>
                        <a:latin typeface="+mn-lt"/>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Dostosowane do potrzeb uczniów słabosłyszących, niesłyszących, niewidomych (czarnodruk, </a:t>
                      </a:r>
                      <a:r>
                        <a:rPr lang="pl-PL" sz="1200" dirty="0" err="1" smtClean="0">
                          <a:latin typeface="Arial" panose="020B0604020202020204" pitchFamily="34" charset="0"/>
                          <a:cs typeface="Arial" panose="020B0604020202020204" pitchFamily="34" charset="0"/>
                        </a:rPr>
                        <a:t>WinBraille</a:t>
                      </a:r>
                      <a:r>
                        <a:rPr lang="pl-PL" sz="1200" dirty="0" smtClean="0">
                          <a:latin typeface="Arial" panose="020B0604020202020204" pitchFamily="34" charset="0"/>
                          <a:cs typeface="Arial" panose="020B0604020202020204" pitchFamily="34" charset="0"/>
                        </a:rPr>
                        <a:t>) oraz</a:t>
                      </a:r>
                      <a:br>
                        <a:rPr lang="pl-PL" sz="1200" dirty="0" smtClean="0">
                          <a:latin typeface="Arial" panose="020B0604020202020204" pitchFamily="34" charset="0"/>
                          <a:cs typeface="Arial" panose="020B0604020202020204" pitchFamily="34" charset="0"/>
                        </a:rPr>
                      </a:br>
                      <a:r>
                        <a:rPr lang="pl-PL" sz="1200" dirty="0" smtClean="0">
                          <a:latin typeface="Arial" panose="020B0604020202020204" pitchFamily="34" charset="0"/>
                          <a:cs typeface="Arial" panose="020B0604020202020204" pitchFamily="34" charset="0"/>
                        </a:rPr>
                        <a:t>z upośledzeniem</a:t>
                      </a:r>
                      <a:r>
                        <a:rPr lang="pl-PL" sz="1200" baseline="0" dirty="0" smtClean="0">
                          <a:latin typeface="Arial" panose="020B0604020202020204" pitchFamily="34" charset="0"/>
                          <a:cs typeface="Arial" panose="020B0604020202020204" pitchFamily="34" charset="0"/>
                        </a:rPr>
                        <a:t> umysłowym w stopniu lekkim</a:t>
                      </a:r>
                      <a:endParaRPr lang="pl-PL" sz="1200" dirty="0">
                        <a:latin typeface="Arial" panose="020B0604020202020204" pitchFamily="34" charset="0"/>
                        <a:cs typeface="Arial" panose="020B0604020202020204" pitchFamily="34" charset="0"/>
                      </a:endParaRPr>
                    </a:p>
                  </a:txBody>
                  <a:tcPr anchor="ctr">
                    <a:solidFill>
                      <a:srgbClr val="CCFFCC"/>
                    </a:solidFill>
                  </a:tcPr>
                </a:tc>
              </a:tr>
              <a:tr h="974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dirty="0" smtClean="0">
                          <a:latin typeface="Arial" panose="020B0604020202020204" pitchFamily="34" charset="0"/>
                          <a:cs typeface="Arial" panose="020B0604020202020204" pitchFamily="34" charset="0"/>
                        </a:rPr>
                        <a:t>Informacje tłumaczone na języki mniejszości narodowych, etnicznej oraz w języku regionalnym </a:t>
                      </a:r>
                    </a:p>
                    <a:p>
                      <a:pPr marL="0" marR="0" indent="0" algn="l" defTabSz="914400" rtl="0" eaLnBrk="1" fontAlgn="auto" latinLnBrk="0" hangingPunct="1">
                        <a:lnSpc>
                          <a:spcPct val="100000"/>
                        </a:lnSpc>
                        <a:spcBef>
                          <a:spcPts val="0"/>
                        </a:spcBef>
                        <a:spcAft>
                          <a:spcPts val="0"/>
                        </a:spcAft>
                        <a:buClrTx/>
                        <a:buSzTx/>
                        <a:buFontTx/>
                        <a:buNone/>
                        <a:tabLst/>
                        <a:defRPr/>
                      </a:pPr>
                      <a:r>
                        <a:rPr lang="pl-PL" sz="1200" i="1" dirty="0" smtClean="0">
                          <a:latin typeface="Arial" panose="020B0604020202020204" pitchFamily="34" charset="0"/>
                          <a:cs typeface="Arial" panose="020B0604020202020204" pitchFamily="34" charset="0"/>
                        </a:rPr>
                        <a:t>(tylko litewski i niemiecki)</a:t>
                      </a:r>
                      <a:endParaRPr lang="pl-PL" sz="1200" b="0" i="1" dirty="0" smtClean="0">
                        <a:solidFill>
                          <a:schemeClr val="tx1"/>
                        </a:solidFill>
                        <a:latin typeface="Arial" panose="020B0604020202020204" pitchFamily="34" charset="0"/>
                        <a:cs typeface="Arial" panose="020B0604020202020204" pitchFamily="34" charset="0"/>
                      </a:endParaRPr>
                    </a:p>
                  </a:txBody>
                  <a:tcPr anchor="ctr">
                    <a:solidFill>
                      <a:srgbClr val="FFFFCC"/>
                    </a:solidFill>
                  </a:tcPr>
                </a:tc>
                <a:tc>
                  <a:txBody>
                    <a:bodyPr/>
                    <a:lstStyle/>
                    <a:p>
                      <a:pPr algn="ctr"/>
                      <a:r>
                        <a:rPr lang="pl-PL" sz="1200" dirty="0" smtClean="0">
                          <a:latin typeface="+mn-lt"/>
                          <a:cs typeface="Arial" panose="020B0604020202020204" pitchFamily="34" charset="0"/>
                        </a:rPr>
                        <a:t>X</a:t>
                      </a:r>
                    </a:p>
                  </a:txBody>
                  <a:tcPr anchor="ctr">
                    <a:solidFill>
                      <a:srgbClr val="FFFFCC"/>
                    </a:solidFill>
                  </a:tcPr>
                </a:tc>
                <a:tc>
                  <a:txBody>
                    <a:bodyPr/>
                    <a:lstStyle/>
                    <a:p>
                      <a:pPr algn="ctr"/>
                      <a:r>
                        <a:rPr lang="pl-PL" sz="1200" dirty="0" smtClean="0">
                          <a:latin typeface="+mn-lt"/>
                          <a:cs typeface="Arial" panose="020B0604020202020204" pitchFamily="34" charset="0"/>
                        </a:rPr>
                        <a:t>X</a:t>
                      </a:r>
                      <a:endParaRPr lang="pl-PL" sz="1200" b="1" dirty="0">
                        <a:solidFill>
                          <a:schemeClr val="tx1"/>
                        </a:solidFill>
                        <a:latin typeface="+mn-lt"/>
                        <a:cs typeface="Arial" panose="020B0604020202020204" pitchFamily="34" charset="0"/>
                      </a:endParaRPr>
                    </a:p>
                  </a:txBody>
                  <a:tcPr anchor="ctr">
                    <a:solidFill>
                      <a:srgbClr val="CCFFCC"/>
                    </a:solidFill>
                  </a:tcPr>
                </a:tc>
                <a:tc>
                  <a:txBody>
                    <a:bodyPr/>
                    <a:lstStyle/>
                    <a:p>
                      <a:r>
                        <a:rPr lang="pl-PL" sz="1200" dirty="0" smtClean="0">
                          <a:latin typeface="Arial" panose="020B0604020202020204" pitchFamily="34" charset="0"/>
                          <a:cs typeface="Arial" panose="020B0604020202020204" pitchFamily="34" charset="0"/>
                        </a:rPr>
                        <a:t>Tłumaczenie informatora na języki:</a:t>
                      </a:r>
                    </a:p>
                    <a:p>
                      <a:pPr>
                        <a:buFontTx/>
                        <a:buChar char="-"/>
                      </a:pPr>
                      <a:r>
                        <a:rPr lang="pl-PL" sz="1200" baseline="0" dirty="0" smtClean="0">
                          <a:latin typeface="Arial" panose="020B0604020202020204" pitchFamily="34" charset="0"/>
                          <a:cs typeface="Arial" panose="020B0604020202020204" pitchFamily="34" charset="0"/>
                        </a:rPr>
                        <a:t> mniejszości narodowych: białoruski, hebrajski, litewski, niemiecki, ormiański, słowacki, ukraiński</a:t>
                      </a:r>
                    </a:p>
                    <a:p>
                      <a:pPr>
                        <a:buFontTx/>
                        <a:buChar char="-"/>
                      </a:pPr>
                      <a:r>
                        <a:rPr lang="pl-PL" sz="1200" baseline="0" dirty="0" smtClean="0">
                          <a:latin typeface="Arial" panose="020B0604020202020204" pitchFamily="34" charset="0"/>
                          <a:cs typeface="Arial" panose="020B0604020202020204" pitchFamily="34" charset="0"/>
                        </a:rPr>
                        <a:t> mniejszości etnicznej: łemkowski</a:t>
                      </a:r>
                    </a:p>
                    <a:p>
                      <a:pPr>
                        <a:buFontTx/>
                        <a:buChar char="-"/>
                      </a:pPr>
                      <a:r>
                        <a:rPr lang="pl-PL" sz="1200" baseline="0" dirty="0" smtClean="0">
                          <a:latin typeface="Arial" panose="020B0604020202020204" pitchFamily="34" charset="0"/>
                          <a:cs typeface="Arial" panose="020B0604020202020204" pitchFamily="34" charset="0"/>
                        </a:rPr>
                        <a:t> regionalny: kaszubski</a:t>
                      </a:r>
                      <a:endParaRPr lang="pl-PL" sz="1200" dirty="0">
                        <a:latin typeface="Arial" panose="020B0604020202020204" pitchFamily="34" charset="0"/>
                        <a:cs typeface="Arial" panose="020B0604020202020204" pitchFamily="34" charset="0"/>
                      </a:endParaRPr>
                    </a:p>
                  </a:txBody>
                  <a:tcPr anchor="ctr">
                    <a:solidFill>
                      <a:srgbClr val="CCFFCC"/>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A6F3004D-1473-4B52-9EC4-FA23FB5546B9}" type="slidenum">
              <a:rPr lang="pl-PL" smtClean="0"/>
              <a:pPr/>
              <a:t>22</a:t>
            </a:fld>
            <a:endParaRPr lang="pl-PL"/>
          </a:p>
        </p:txBody>
      </p:sp>
      <p:sp>
        <p:nvSpPr>
          <p:cNvPr id="6" name="Prostokąt 5"/>
          <p:cNvSpPr/>
          <p:nvPr/>
        </p:nvSpPr>
        <p:spPr>
          <a:xfrm>
            <a:off x="591127" y="2486951"/>
            <a:ext cx="8072581" cy="2246769"/>
          </a:xfrm>
          <a:prstGeom prst="rect">
            <a:avLst/>
          </a:prstGeom>
          <a:solidFill>
            <a:srgbClr val="FFFFCC"/>
          </a:solidFill>
          <a:ln>
            <a:solidFill>
              <a:schemeClr val="accent6">
                <a:lumMod val="50000"/>
              </a:schemeClr>
            </a:solidFill>
          </a:ln>
        </p:spPr>
        <p:txBody>
          <a:bodyPr wrap="square">
            <a:spAutoFit/>
          </a:bodyPr>
          <a:lstStyle/>
          <a:p>
            <a:pPr>
              <a:buFont typeface="Wingdings" pitchFamily="2" charset="2"/>
              <a:buNone/>
            </a:pPr>
            <a:r>
              <a:rPr lang="pl-PL" sz="2000" b="1" dirty="0" smtClean="0">
                <a:sym typeface="Symbol"/>
              </a:rPr>
              <a:t>Szóstoklasista czytając informator:</a:t>
            </a:r>
          </a:p>
          <a:p>
            <a:pPr lvl="1">
              <a:buFont typeface="Arial" pitchFamily="34" charset="0"/>
              <a:buChar char="•"/>
            </a:pPr>
            <a:r>
              <a:rPr lang="pl-PL" sz="2000" b="1" dirty="0" smtClean="0">
                <a:sym typeface="Symbol"/>
              </a:rPr>
              <a:t>   </a:t>
            </a:r>
            <a:r>
              <a:rPr lang="pl-PL" sz="2000" dirty="0" smtClean="0">
                <a:sym typeface="Symbol"/>
              </a:rPr>
              <a:t>ma pełną świadomość tego, czego się od niego wymaga</a:t>
            </a:r>
          </a:p>
          <a:p>
            <a:pPr lvl="1">
              <a:buFont typeface="Arial" pitchFamily="34" charset="0"/>
              <a:buChar char="•"/>
            </a:pPr>
            <a:r>
              <a:rPr lang="pl-PL" sz="2000" dirty="0" smtClean="0">
                <a:sym typeface="Symbol"/>
              </a:rPr>
              <a:t>   widzi, że to, czego uczy się w szkole, przekłada się na to, co jest   </a:t>
            </a:r>
          </a:p>
          <a:p>
            <a:pPr lvl="1"/>
            <a:r>
              <a:rPr lang="pl-PL" sz="2000" dirty="0" smtClean="0">
                <a:sym typeface="Symbol"/>
              </a:rPr>
              <a:t>     sprawdzane na sprawdzianie</a:t>
            </a:r>
          </a:p>
          <a:p>
            <a:pPr lvl="1">
              <a:buFont typeface="Arial" pitchFamily="34" charset="0"/>
              <a:buChar char="•"/>
            </a:pPr>
            <a:r>
              <a:rPr lang="pl-PL" sz="2000" dirty="0" smtClean="0">
                <a:sym typeface="Symbol"/>
              </a:rPr>
              <a:t>   wie, że istnieje kilka dróg prowadzących do rozwiązania tego samego  </a:t>
            </a:r>
          </a:p>
          <a:p>
            <a:pPr lvl="1"/>
            <a:r>
              <a:rPr lang="pl-PL" sz="2000" dirty="0" smtClean="0">
                <a:sym typeface="Symbol"/>
              </a:rPr>
              <a:t>     problemu</a:t>
            </a:r>
          </a:p>
          <a:p>
            <a:pPr lvl="1">
              <a:buFont typeface="Arial" pitchFamily="34" charset="0"/>
              <a:buChar char="•"/>
            </a:pPr>
            <a:r>
              <a:rPr lang="pl-PL" sz="2000" dirty="0" smtClean="0">
                <a:sym typeface="Symbol"/>
              </a:rPr>
              <a:t>   rozumie zasady oceniania odpowiedzi</a:t>
            </a:r>
            <a:endParaRPr lang="pl-PL" sz="2000" dirty="0"/>
          </a:p>
        </p:txBody>
      </p:sp>
      <p:sp>
        <p:nvSpPr>
          <p:cNvPr id="7" name="Tytuł 1"/>
          <p:cNvSpPr>
            <a:spLocks noGrp="1"/>
          </p:cNvSpPr>
          <p:nvPr>
            <p:ph type="title"/>
          </p:nvPr>
        </p:nvSpPr>
        <p:spPr>
          <a:xfrm>
            <a:off x="0" y="287511"/>
            <a:ext cx="9144000" cy="1388125"/>
          </a:xfrm>
        </p:spPr>
        <p:txBody>
          <a:bodyPr>
            <a:noAutofit/>
          </a:bodyPr>
          <a:lstStyle/>
          <a:p>
            <a:r>
              <a:rPr lang="pl-PL" b="1" dirty="0" smtClean="0">
                <a:solidFill>
                  <a:schemeClr val="tx2">
                    <a:lumMod val="75000"/>
                  </a:schemeClr>
                </a:solidFill>
                <a:effectLst/>
              </a:rPr>
              <a:t>Jak nowe informatory pomogą szóstoklasistom przygotować się do sprawdzianu?</a:t>
            </a:r>
            <a:endParaRPr lang="pl-PL" dirty="0">
              <a:solidFill>
                <a:schemeClr val="tx2">
                  <a:lumMod val="75000"/>
                </a:schemeClr>
              </a:solidFill>
              <a:effectLst/>
            </a:endParaRP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A6F3004D-1473-4B52-9EC4-FA23FB5546B9}" type="slidenum">
              <a:rPr lang="pl-PL" smtClean="0"/>
              <a:pPr/>
              <a:t>3</a:t>
            </a:fld>
            <a:endParaRPr lang="pl-PL"/>
          </a:p>
        </p:txBody>
      </p:sp>
      <p:sp>
        <p:nvSpPr>
          <p:cNvPr id="6" name="Prostokąt 5"/>
          <p:cNvSpPr/>
          <p:nvPr/>
        </p:nvSpPr>
        <p:spPr>
          <a:xfrm>
            <a:off x="484328" y="1625285"/>
            <a:ext cx="7426036" cy="1938992"/>
          </a:xfrm>
          <a:prstGeom prst="rect">
            <a:avLst/>
          </a:prstGeom>
          <a:solidFill>
            <a:srgbClr val="FFFFCC"/>
          </a:solidFill>
          <a:ln>
            <a:solidFill>
              <a:srgbClr val="FF9933"/>
            </a:solidFill>
          </a:ln>
        </p:spPr>
        <p:txBody>
          <a:bodyPr wrap="square">
            <a:spAutoFit/>
          </a:bodyPr>
          <a:lstStyle/>
          <a:p>
            <a:pPr algn="just"/>
            <a:r>
              <a:rPr lang="pl-PL" sz="2400" dirty="0" smtClean="0"/>
              <a:t>Wynik procentowy to odsetek punktów, które uczeń zdobył za zadania sprawdzające wiadomości i umiejętności z danego przedmiotu, np. jeśli zdający za zadania matematyczne zdobędzie 18 punktów spośród 22 możliwych do zdobycia, to uzyska wynik równy 82%.</a:t>
            </a:r>
            <a:endParaRPr lang="pl-PL" sz="2400" dirty="0"/>
          </a:p>
        </p:txBody>
      </p:sp>
      <p:sp>
        <p:nvSpPr>
          <p:cNvPr id="7" name="Prostokąt 6"/>
          <p:cNvSpPr/>
          <p:nvPr/>
        </p:nvSpPr>
        <p:spPr>
          <a:xfrm>
            <a:off x="466725" y="3736741"/>
            <a:ext cx="8427892" cy="2677656"/>
          </a:xfrm>
          <a:prstGeom prst="rect">
            <a:avLst/>
          </a:prstGeom>
          <a:solidFill>
            <a:srgbClr val="FFFFCC"/>
          </a:solidFill>
          <a:ln>
            <a:solidFill>
              <a:srgbClr val="FF9933"/>
            </a:solidFill>
          </a:ln>
        </p:spPr>
        <p:txBody>
          <a:bodyPr wrap="square">
            <a:spAutoFit/>
          </a:bodyPr>
          <a:lstStyle/>
          <a:p>
            <a:pPr algn="just"/>
            <a:r>
              <a:rPr lang="pl-PL" sz="2400" dirty="0" smtClean="0"/>
              <a:t>Uczeń, który jest laureatem lub finalistą olimpiady przedmiotowej albo laureatem konkursu przedmiotowego o zasięgu wojewódzkim lub ponadwojewódzkim, organizowanego z zakresu jednego </a:t>
            </a:r>
            <a:br>
              <a:rPr lang="pl-PL" sz="2400" dirty="0" smtClean="0"/>
            </a:br>
            <a:r>
              <a:rPr lang="pl-PL" sz="2400" dirty="0" smtClean="0"/>
              <a:t>z przedmiotów objętych sprawdzianem (tj. języka polskiego, matematyki i języka obcego nowożytnego), jest zwolniony z odpowiedniej części sprawdzianu. Zwolnienie jest równoznaczne z uzyskaniem z tej części sprawdzianu najwyższego wyniku.</a:t>
            </a:r>
            <a:endParaRPr lang="pl-PL" sz="2400" dirty="0"/>
          </a:p>
        </p:txBody>
      </p:sp>
      <p:sp>
        <p:nvSpPr>
          <p:cNvPr id="9" name="Tytuł 1"/>
          <p:cNvSpPr>
            <a:spLocks noGrp="1"/>
          </p:cNvSpPr>
          <p:nvPr>
            <p:ph type="title"/>
          </p:nvPr>
        </p:nvSpPr>
        <p:spPr>
          <a:xfrm>
            <a:off x="467544" y="404664"/>
            <a:ext cx="8229600" cy="1143000"/>
          </a:xfrm>
        </p:spPr>
        <p:txBody>
          <a:bodyPr>
            <a:normAutofit/>
          </a:bodyPr>
          <a:lstStyle/>
          <a:p>
            <a:r>
              <a:rPr lang="pl-PL" sz="3600" b="1" dirty="0" smtClean="0">
                <a:solidFill>
                  <a:schemeClr val="bg2">
                    <a:lumMod val="25000"/>
                  </a:schemeClr>
                </a:solidFill>
                <a:effectLst/>
              </a:rPr>
              <a:t>Zmiany w sprawdzianie od 2015 r.</a:t>
            </a:r>
            <a:endParaRPr lang="pl-PL" sz="3600" dirty="0">
              <a:solidFill>
                <a:schemeClr val="bg2">
                  <a:lumMod val="25000"/>
                </a:schemeClr>
              </a:solidFill>
              <a:effectLst/>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200" b="1" dirty="0" smtClean="0">
                <a:effectLst/>
              </a:rPr>
              <a:t>zadania z języka polskiego i matematyki</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4</a:t>
            </a:fld>
            <a:endParaRPr lang="pl-PL"/>
          </a:p>
        </p:txBody>
      </p:sp>
      <p:graphicFrame>
        <p:nvGraphicFramePr>
          <p:cNvPr id="5" name="Tabela 4"/>
          <p:cNvGraphicFramePr>
            <a:graphicFrameLocks noGrp="1"/>
          </p:cNvGraphicFramePr>
          <p:nvPr>
            <p:extLst>
              <p:ext uri="{D42A27DB-BD31-4B8C-83A1-F6EECF244321}">
                <p14:modId xmlns:p14="http://schemas.microsoft.com/office/powerpoint/2010/main" val="2392666852"/>
              </p:ext>
            </p:extLst>
          </p:nvPr>
        </p:nvGraphicFramePr>
        <p:xfrm>
          <a:off x="591741" y="1584226"/>
          <a:ext cx="3096344" cy="4740776"/>
        </p:xfrm>
        <a:graphic>
          <a:graphicData uri="http://schemas.openxmlformats.org/drawingml/2006/table">
            <a:tbl>
              <a:tblPr firstRow="1" bandRow="1">
                <a:tableStyleId>{5C22544A-7EE6-4342-B048-85BDC9FD1C3A}</a:tableStyleId>
              </a:tblPr>
              <a:tblGrid>
                <a:gridCol w="3096344"/>
              </a:tblGrid>
              <a:tr h="504056">
                <a:tc>
                  <a:txBody>
                    <a:bodyPr/>
                    <a:lstStyle/>
                    <a:p>
                      <a:pPr algn="ctr"/>
                      <a:r>
                        <a:rPr lang="pl-PL" dirty="0" smtClean="0">
                          <a:solidFill>
                            <a:schemeClr val="bg2">
                              <a:lumMod val="25000"/>
                            </a:schemeClr>
                          </a:solidFill>
                        </a:rPr>
                        <a:t>OBECNIE </a:t>
                      </a:r>
                      <a:endParaRPr lang="pl-PL" dirty="0">
                        <a:solidFill>
                          <a:schemeClr val="bg2">
                            <a:lumMod val="25000"/>
                          </a:schemeClr>
                        </a:solidFill>
                      </a:endParaRP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C00"/>
                    </a:solidFill>
                  </a:tcPr>
                </a:tc>
              </a:tr>
              <a:tr h="4215187">
                <a:tc>
                  <a:txBody>
                    <a:bodyPr/>
                    <a:lstStyle/>
                    <a:p>
                      <a:r>
                        <a:rPr kumimoji="0" lang="pl-PL" sz="1600" kern="1200" baseline="0" dirty="0" smtClean="0">
                          <a:solidFill>
                            <a:schemeClr val="bg2">
                              <a:lumMod val="25000"/>
                            </a:schemeClr>
                          </a:solidFill>
                          <a:latin typeface="+mn-lt"/>
                          <a:ea typeface="+mn-ea"/>
                          <a:cs typeface="+mn-cs"/>
                        </a:rPr>
                        <a:t>Zadania sprawdzają poziom</a:t>
                      </a:r>
                    </a:p>
                    <a:p>
                      <a:r>
                        <a:rPr kumimoji="0" lang="pl-PL" sz="1600" kern="1200" baseline="0" dirty="0" smtClean="0">
                          <a:solidFill>
                            <a:schemeClr val="bg2">
                              <a:lumMod val="25000"/>
                            </a:schemeClr>
                          </a:solidFill>
                          <a:latin typeface="+mn-lt"/>
                          <a:ea typeface="+mn-ea"/>
                          <a:cs typeface="+mn-cs"/>
                        </a:rPr>
                        <a:t>opanowania </a:t>
                      </a:r>
                      <a:r>
                        <a:rPr kumimoji="0" lang="pl-PL" sz="1600" b="1" kern="1200" baseline="0" dirty="0" smtClean="0">
                          <a:solidFill>
                            <a:schemeClr val="bg2">
                              <a:lumMod val="25000"/>
                            </a:schemeClr>
                          </a:solidFill>
                          <a:latin typeface="+mn-lt"/>
                          <a:ea typeface="+mn-ea"/>
                          <a:cs typeface="+mn-cs"/>
                        </a:rPr>
                        <a:t>pięciu umiejętności</a:t>
                      </a:r>
                    </a:p>
                    <a:p>
                      <a:r>
                        <a:rPr kumimoji="0" lang="pl-PL" sz="1600" b="1" kern="1200" baseline="0" dirty="0" smtClean="0">
                          <a:solidFill>
                            <a:schemeClr val="bg2">
                              <a:lumMod val="25000"/>
                            </a:schemeClr>
                          </a:solidFill>
                          <a:latin typeface="+mn-lt"/>
                          <a:ea typeface="+mn-ea"/>
                          <a:cs typeface="+mn-cs"/>
                        </a:rPr>
                        <a:t>ponad przedmiotowych</a:t>
                      </a:r>
                    </a:p>
                    <a:p>
                      <a:r>
                        <a:rPr kumimoji="0" lang="pl-PL" sz="1600" kern="1200" baseline="0" dirty="0" smtClean="0">
                          <a:solidFill>
                            <a:schemeClr val="bg2">
                              <a:lumMod val="25000"/>
                            </a:schemeClr>
                          </a:solidFill>
                          <a:latin typeface="+mn-lt"/>
                          <a:ea typeface="+mn-ea"/>
                          <a:cs typeface="+mn-cs"/>
                        </a:rPr>
                        <a:t>kształtowanych w ramach obowiązkowych zajęć edukacyjnych, tj.:</a:t>
                      </a:r>
                    </a:p>
                    <a:p>
                      <a:pPr lvl="1"/>
                      <a:r>
                        <a:rPr kumimoji="0" lang="pl-PL" sz="1600" kern="1200" baseline="0" dirty="0" smtClean="0">
                          <a:solidFill>
                            <a:schemeClr val="bg2">
                              <a:lumMod val="25000"/>
                            </a:schemeClr>
                          </a:solidFill>
                          <a:latin typeface="+mn-lt"/>
                          <a:ea typeface="+mn-ea"/>
                          <a:cs typeface="+mn-cs"/>
                        </a:rPr>
                        <a:t>1. Czytanie</a:t>
                      </a:r>
                    </a:p>
                    <a:p>
                      <a:pPr lvl="1"/>
                      <a:r>
                        <a:rPr kumimoji="0" lang="pl-PL" sz="1600" kern="1200" baseline="0" dirty="0" smtClean="0">
                          <a:solidFill>
                            <a:schemeClr val="bg2">
                              <a:lumMod val="25000"/>
                            </a:schemeClr>
                          </a:solidFill>
                          <a:latin typeface="+mn-lt"/>
                          <a:ea typeface="+mn-ea"/>
                          <a:cs typeface="+mn-cs"/>
                        </a:rPr>
                        <a:t>2. Pisanie</a:t>
                      </a:r>
                    </a:p>
                    <a:p>
                      <a:pPr lvl="1"/>
                      <a:r>
                        <a:rPr kumimoji="0" lang="pl-PL" sz="1600" kern="1200" baseline="0" dirty="0" smtClean="0">
                          <a:solidFill>
                            <a:schemeClr val="bg2">
                              <a:lumMod val="25000"/>
                            </a:schemeClr>
                          </a:solidFill>
                          <a:latin typeface="+mn-lt"/>
                          <a:ea typeface="+mn-ea"/>
                          <a:cs typeface="+mn-cs"/>
                        </a:rPr>
                        <a:t>3. Rozumowanie</a:t>
                      </a:r>
                    </a:p>
                    <a:p>
                      <a:pPr lvl="1"/>
                      <a:r>
                        <a:rPr kumimoji="0" lang="pl-PL" sz="1600" kern="1200" baseline="0" dirty="0" smtClean="0">
                          <a:solidFill>
                            <a:schemeClr val="bg2">
                              <a:lumMod val="25000"/>
                            </a:schemeClr>
                          </a:solidFill>
                          <a:latin typeface="+mn-lt"/>
                          <a:ea typeface="+mn-ea"/>
                          <a:cs typeface="+mn-cs"/>
                        </a:rPr>
                        <a:t>4. Korzystanie z informacji</a:t>
                      </a:r>
                    </a:p>
                    <a:p>
                      <a:pPr lvl="1"/>
                      <a:r>
                        <a:rPr kumimoji="0" lang="pl-PL" sz="1600" kern="1200" baseline="0" dirty="0" smtClean="0">
                          <a:solidFill>
                            <a:schemeClr val="bg2">
                              <a:lumMod val="25000"/>
                            </a:schemeClr>
                          </a:solidFill>
                          <a:latin typeface="+mn-lt"/>
                          <a:ea typeface="+mn-ea"/>
                          <a:cs typeface="+mn-cs"/>
                        </a:rPr>
                        <a:t>5. Wykorzystywanie wiedzy     </a:t>
                      </a:r>
                    </a:p>
                    <a:p>
                      <a:pPr lvl="1"/>
                      <a:r>
                        <a:rPr kumimoji="0" lang="pl-PL" sz="1600" kern="1200" baseline="0" dirty="0" smtClean="0">
                          <a:solidFill>
                            <a:schemeClr val="bg2">
                              <a:lumMod val="25000"/>
                            </a:schemeClr>
                          </a:solidFill>
                          <a:latin typeface="+mn-lt"/>
                          <a:ea typeface="+mn-ea"/>
                          <a:cs typeface="+mn-cs"/>
                        </a:rPr>
                        <a:t>     w praktyce</a:t>
                      </a:r>
                    </a:p>
                    <a:p>
                      <a:pPr lvl="0"/>
                      <a:endParaRPr kumimoji="0" lang="pl-PL" sz="1600" b="1" kern="1200" baseline="0" dirty="0" smtClean="0">
                        <a:solidFill>
                          <a:schemeClr val="bg2">
                            <a:lumMod val="25000"/>
                          </a:schemeClr>
                        </a:solidFill>
                        <a:latin typeface="+mn-lt"/>
                        <a:ea typeface="+mn-ea"/>
                        <a:cs typeface="+mn-cs"/>
                      </a:endParaRPr>
                    </a:p>
                    <a:p>
                      <a:pPr lvl="0"/>
                      <a:r>
                        <a:rPr kumimoji="0" lang="pl-PL" sz="1600" b="1" kern="1200" baseline="0" dirty="0" smtClean="0">
                          <a:solidFill>
                            <a:schemeClr val="bg2">
                              <a:lumMod val="25000"/>
                            </a:schemeClr>
                          </a:solidFill>
                          <a:latin typeface="+mn-lt"/>
                          <a:ea typeface="+mn-ea"/>
                          <a:cs typeface="+mn-cs"/>
                        </a:rPr>
                        <a:t>40 </a:t>
                      </a:r>
                      <a:r>
                        <a:rPr kumimoji="0" lang="pl-PL" sz="1600" b="1" kern="1200" baseline="0" dirty="0" err="1" smtClean="0">
                          <a:solidFill>
                            <a:schemeClr val="bg2">
                              <a:lumMod val="25000"/>
                            </a:schemeClr>
                          </a:solidFill>
                          <a:latin typeface="+mn-lt"/>
                          <a:ea typeface="+mn-ea"/>
                          <a:cs typeface="+mn-cs"/>
                        </a:rPr>
                        <a:t>pkt</a:t>
                      </a:r>
                      <a:r>
                        <a:rPr kumimoji="0" lang="pl-PL" sz="1600" b="1" kern="1200" baseline="0" dirty="0" smtClean="0">
                          <a:solidFill>
                            <a:schemeClr val="bg2">
                              <a:lumMod val="25000"/>
                            </a:schemeClr>
                          </a:solidFill>
                          <a:latin typeface="+mn-lt"/>
                          <a:ea typeface="+mn-ea"/>
                          <a:cs typeface="+mn-cs"/>
                        </a:rPr>
                        <a:t> / 24 – 26 zadań</a:t>
                      </a:r>
                    </a:p>
                    <a:p>
                      <a:pPr lvl="0"/>
                      <a:r>
                        <a:rPr kumimoji="0" lang="pl-PL" sz="1600" b="1" kern="1200" baseline="0" dirty="0" smtClean="0">
                          <a:solidFill>
                            <a:schemeClr val="bg2">
                              <a:lumMod val="25000"/>
                            </a:schemeClr>
                          </a:solidFill>
                          <a:latin typeface="+mn-lt"/>
                          <a:ea typeface="+mn-ea"/>
                          <a:cs typeface="+mn-cs"/>
                        </a:rPr>
                        <a:t>        </a:t>
                      </a:r>
                      <a:r>
                        <a:rPr kumimoji="0" lang="pl-PL" sz="1600" kern="1200" baseline="0" dirty="0" smtClean="0">
                          <a:solidFill>
                            <a:schemeClr val="bg2">
                              <a:lumMod val="25000"/>
                            </a:schemeClr>
                          </a:solidFill>
                          <a:latin typeface="+mn-lt"/>
                          <a:ea typeface="+mn-ea"/>
                          <a:cs typeface="+mn-cs"/>
                        </a:rPr>
                        <a:t>(</a:t>
                      </a:r>
                      <a:r>
                        <a:rPr kumimoji="0" lang="pl-PL" sz="1400" kern="1200" baseline="0" dirty="0" smtClean="0">
                          <a:solidFill>
                            <a:schemeClr val="bg2">
                              <a:lumMod val="25000"/>
                            </a:schemeClr>
                          </a:solidFill>
                          <a:latin typeface="+mn-lt"/>
                          <a:ea typeface="+mn-ea"/>
                          <a:cs typeface="+mn-cs"/>
                        </a:rPr>
                        <a:t>w tym od 4 do 6 zadań otwartych)</a:t>
                      </a:r>
                    </a:p>
                    <a:p>
                      <a:endParaRPr kumimoji="0" lang="pl-PL" sz="1600" b="1" kern="1200" baseline="0" dirty="0" smtClean="0">
                        <a:solidFill>
                          <a:schemeClr val="bg2">
                            <a:lumMod val="25000"/>
                          </a:schemeClr>
                        </a:solidFill>
                        <a:latin typeface="+mn-lt"/>
                        <a:ea typeface="+mn-ea"/>
                        <a:cs typeface="+mn-cs"/>
                      </a:endParaRPr>
                    </a:p>
                    <a:p>
                      <a:r>
                        <a:rPr kumimoji="0" lang="pl-PL" sz="1600" b="1" kern="1200" baseline="0" dirty="0" smtClean="0">
                          <a:solidFill>
                            <a:schemeClr val="bg2">
                              <a:lumMod val="25000"/>
                            </a:schemeClr>
                          </a:solidFill>
                          <a:latin typeface="+mn-lt"/>
                          <a:ea typeface="+mn-ea"/>
                          <a:cs typeface="+mn-cs"/>
                        </a:rPr>
                        <a:t>Czas trwania – 60 minut</a:t>
                      </a:r>
                      <a:endParaRPr lang="pl-PL" sz="1600" dirty="0">
                        <a:solidFill>
                          <a:schemeClr val="bg2">
                            <a:lumMod val="25000"/>
                          </a:schemeClr>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FCC"/>
                    </a:solidFill>
                  </a:tcPr>
                </a:tc>
              </a:tr>
            </a:tbl>
          </a:graphicData>
        </a:graphic>
      </p:graphicFrame>
      <p:graphicFrame>
        <p:nvGraphicFramePr>
          <p:cNvPr id="6" name="Tabela 5"/>
          <p:cNvGraphicFramePr>
            <a:graphicFrameLocks noGrp="1"/>
          </p:cNvGraphicFramePr>
          <p:nvPr/>
        </p:nvGraphicFramePr>
        <p:xfrm>
          <a:off x="3905250" y="1574701"/>
          <a:ext cx="4392488" cy="5106536"/>
        </p:xfrm>
        <a:graphic>
          <a:graphicData uri="http://schemas.openxmlformats.org/drawingml/2006/table">
            <a:tbl>
              <a:tblPr firstRow="1" bandRow="1">
                <a:tableStyleId>{5C22544A-7EE6-4342-B048-85BDC9FD1C3A}</a:tableStyleId>
              </a:tblPr>
              <a:tblGrid>
                <a:gridCol w="4392488"/>
              </a:tblGrid>
              <a:tr h="504056">
                <a:tc>
                  <a:txBody>
                    <a:bodyPr/>
                    <a:lstStyle/>
                    <a:p>
                      <a:pPr algn="ctr"/>
                      <a:r>
                        <a:rPr lang="pl-PL" dirty="0" smtClean="0"/>
                        <a:t>OD ROKU 2015</a:t>
                      </a:r>
                      <a:endParaRPr lang="pl-PL" dirty="0"/>
                    </a:p>
                  </a:txBody>
                  <a:tcPr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008000"/>
                    </a:solidFill>
                  </a:tcPr>
                </a:tc>
              </a:tr>
              <a:tr h="2600176">
                <a:tc>
                  <a:txBody>
                    <a:bodyPr/>
                    <a:lstStyle/>
                    <a:p>
                      <a:r>
                        <a:rPr kumimoji="0" lang="pl-PL" sz="1600" b="1" kern="1200" baseline="0" dirty="0" smtClean="0">
                          <a:solidFill>
                            <a:srgbClr val="008000"/>
                          </a:solidFill>
                          <a:latin typeface="+mn-lt"/>
                          <a:ea typeface="+mn-ea"/>
                          <a:cs typeface="+mn-cs"/>
                        </a:rPr>
                        <a:t>Jeden arkusz obejmujący zadania:</a:t>
                      </a:r>
                    </a:p>
                    <a:p>
                      <a:endParaRPr kumimoji="0" lang="pl-PL" sz="800" b="1" kern="1200" baseline="0" dirty="0" smtClean="0">
                        <a:solidFill>
                          <a:srgbClr val="008000"/>
                        </a:solidFill>
                        <a:latin typeface="+mn-lt"/>
                        <a:ea typeface="+mn-ea"/>
                        <a:cs typeface="+mn-cs"/>
                      </a:endParaRPr>
                    </a:p>
                    <a:p>
                      <a:pPr lvl="0"/>
                      <a:r>
                        <a:rPr kumimoji="0" lang="pl-PL" sz="1600" kern="1200" baseline="0" dirty="0" smtClean="0">
                          <a:solidFill>
                            <a:srgbClr val="008000"/>
                          </a:solidFill>
                          <a:latin typeface="+mn-lt"/>
                          <a:ea typeface="+mn-ea"/>
                          <a:cs typeface="+mn-cs"/>
                        </a:rPr>
                        <a:t>•  </a:t>
                      </a:r>
                      <a:r>
                        <a:rPr kumimoji="0" lang="pl-PL" sz="1600" b="1" kern="1200" baseline="0" dirty="0" smtClean="0">
                          <a:solidFill>
                            <a:srgbClr val="008000"/>
                          </a:solidFill>
                          <a:latin typeface="+mn-lt"/>
                          <a:ea typeface="+mn-ea"/>
                          <a:cs typeface="+mn-cs"/>
                        </a:rPr>
                        <a:t>z języka polskiego</a:t>
                      </a:r>
                    </a:p>
                    <a:p>
                      <a:pPr lvl="0"/>
                      <a:r>
                        <a:rPr kumimoji="0" lang="pl-PL" sz="1600" kern="1200" baseline="0" dirty="0" smtClean="0">
                          <a:solidFill>
                            <a:srgbClr val="008000"/>
                          </a:solidFill>
                          <a:latin typeface="+mn-lt"/>
                          <a:ea typeface="+mn-ea"/>
                          <a:cs typeface="+mn-cs"/>
                        </a:rPr>
                        <a:t>•  </a:t>
                      </a:r>
                      <a:r>
                        <a:rPr kumimoji="0" lang="pl-PL" sz="1600" b="1" kern="1200" baseline="0" dirty="0" smtClean="0">
                          <a:solidFill>
                            <a:srgbClr val="008000"/>
                          </a:solidFill>
                          <a:latin typeface="+mn-lt"/>
                          <a:ea typeface="+mn-ea"/>
                          <a:cs typeface="+mn-cs"/>
                        </a:rPr>
                        <a:t>z matematyki</a:t>
                      </a:r>
                    </a:p>
                    <a:p>
                      <a:pPr lvl="1"/>
                      <a:endParaRPr kumimoji="0" lang="pl-PL" sz="800" b="1" kern="1200" baseline="0" dirty="0" smtClean="0">
                        <a:solidFill>
                          <a:srgbClr val="008000"/>
                        </a:solidFill>
                        <a:latin typeface="+mn-lt"/>
                        <a:ea typeface="+mn-ea"/>
                        <a:cs typeface="+mn-cs"/>
                      </a:endParaRPr>
                    </a:p>
                    <a:p>
                      <a:r>
                        <a:rPr kumimoji="0" lang="pl-PL" sz="1600" kern="1200" baseline="0" dirty="0" smtClean="0">
                          <a:solidFill>
                            <a:srgbClr val="008000"/>
                          </a:solidFill>
                          <a:latin typeface="+mn-lt"/>
                          <a:ea typeface="+mn-ea"/>
                          <a:cs typeface="+mn-cs"/>
                        </a:rPr>
                        <a:t>Zadania będą sprawdzać stopień opanowania wymagań z zakresu języka polskiego i matematyki określonych w podstawie programowej kształcenia ogólnego dla II etapu edukacyjnego.</a:t>
                      </a:r>
                    </a:p>
                    <a:p>
                      <a:endParaRPr kumimoji="0" lang="pl-PL" sz="800" kern="1200" baseline="0" dirty="0" smtClean="0">
                        <a:solidFill>
                          <a:srgbClr val="008000"/>
                        </a:solidFill>
                        <a:latin typeface="+mn-lt"/>
                        <a:ea typeface="+mn-ea"/>
                        <a:cs typeface="+mn-cs"/>
                      </a:endParaRPr>
                    </a:p>
                    <a:p>
                      <a:r>
                        <a:rPr kumimoji="0" lang="pl-PL" sz="1600" kern="1200" baseline="0" dirty="0" smtClean="0">
                          <a:solidFill>
                            <a:srgbClr val="008000"/>
                          </a:solidFill>
                          <a:latin typeface="+mn-lt"/>
                          <a:ea typeface="+mn-ea"/>
                          <a:cs typeface="+mn-cs"/>
                        </a:rPr>
                        <a:t>Zadania z języka polskiego:</a:t>
                      </a:r>
                    </a:p>
                    <a:p>
                      <a:pPr lvl="1"/>
                      <a:r>
                        <a:rPr kumimoji="0" lang="pl-PL" sz="1600" kern="1200" baseline="0" dirty="0" smtClean="0">
                          <a:solidFill>
                            <a:srgbClr val="008000"/>
                          </a:solidFill>
                          <a:latin typeface="+mn-lt"/>
                          <a:ea typeface="+mn-ea"/>
                          <a:cs typeface="+mn-cs"/>
                        </a:rPr>
                        <a:t>•  od 8 do 12 zadań zamkniętych</a:t>
                      </a:r>
                    </a:p>
                    <a:p>
                      <a:pPr lvl="1"/>
                      <a:r>
                        <a:rPr kumimoji="0" lang="pl-PL" sz="1600" kern="1200" baseline="0" dirty="0" smtClean="0">
                          <a:solidFill>
                            <a:srgbClr val="008000"/>
                          </a:solidFill>
                          <a:latin typeface="+mn-lt"/>
                          <a:ea typeface="+mn-ea"/>
                          <a:cs typeface="+mn-cs"/>
                        </a:rPr>
                        <a:t>•  od 2 do 4 zadań otwartych</a:t>
                      </a:r>
                    </a:p>
                    <a:p>
                      <a:pPr lvl="1"/>
                      <a:r>
                        <a:rPr kumimoji="0" lang="pl-PL" sz="1600" kern="1200" baseline="0" dirty="0" smtClean="0">
                          <a:solidFill>
                            <a:srgbClr val="008000"/>
                          </a:solidFill>
                          <a:latin typeface="+mn-lt"/>
                          <a:ea typeface="+mn-ea"/>
                          <a:cs typeface="+mn-cs"/>
                        </a:rPr>
                        <a:t>(w tym zawsze wystąpi dłuższa wypowiedź pisemna)</a:t>
                      </a:r>
                    </a:p>
                    <a:p>
                      <a:endParaRPr kumimoji="0" lang="pl-PL" sz="800" kern="1200" baseline="0" dirty="0" smtClean="0">
                        <a:solidFill>
                          <a:srgbClr val="008000"/>
                        </a:solidFill>
                        <a:latin typeface="+mn-lt"/>
                        <a:ea typeface="+mn-ea"/>
                        <a:cs typeface="+mn-cs"/>
                      </a:endParaRPr>
                    </a:p>
                    <a:p>
                      <a:r>
                        <a:rPr kumimoji="0" lang="pl-PL" sz="1600" kern="1200" baseline="0" dirty="0" smtClean="0">
                          <a:solidFill>
                            <a:srgbClr val="008000"/>
                          </a:solidFill>
                          <a:latin typeface="+mn-lt"/>
                          <a:ea typeface="+mn-ea"/>
                          <a:cs typeface="+mn-cs"/>
                        </a:rPr>
                        <a:t>Zadania z matematyki:</a:t>
                      </a:r>
                    </a:p>
                    <a:p>
                      <a:pPr lvl="1"/>
                      <a:r>
                        <a:rPr kumimoji="0" lang="pl-PL" sz="1600" kern="1200" baseline="0" dirty="0" smtClean="0">
                          <a:solidFill>
                            <a:srgbClr val="008000"/>
                          </a:solidFill>
                          <a:latin typeface="+mn-lt"/>
                          <a:ea typeface="+mn-ea"/>
                          <a:cs typeface="+mn-cs"/>
                        </a:rPr>
                        <a:t>•  od 8 do 12 zadań zamkniętych</a:t>
                      </a:r>
                    </a:p>
                    <a:p>
                      <a:pPr lvl="1"/>
                      <a:r>
                        <a:rPr kumimoji="0" lang="pl-PL" sz="1600" kern="1200" baseline="0" dirty="0" smtClean="0">
                          <a:solidFill>
                            <a:srgbClr val="008000"/>
                          </a:solidFill>
                          <a:latin typeface="+mn-lt"/>
                          <a:ea typeface="+mn-ea"/>
                          <a:cs typeface="+mn-cs"/>
                        </a:rPr>
                        <a:t>•  od 2 do 4 zadań otwartych</a:t>
                      </a:r>
                    </a:p>
                    <a:p>
                      <a:endParaRPr kumimoji="0" lang="pl-PL" sz="800" b="1" kern="1200" baseline="0" dirty="0" smtClean="0">
                        <a:solidFill>
                          <a:srgbClr val="008000"/>
                        </a:solidFill>
                        <a:latin typeface="+mn-lt"/>
                        <a:ea typeface="+mn-ea"/>
                        <a:cs typeface="+mn-cs"/>
                      </a:endParaRPr>
                    </a:p>
                    <a:p>
                      <a:r>
                        <a:rPr kumimoji="0" lang="pl-PL" sz="1600" b="1" kern="1200" baseline="0" dirty="0" smtClean="0">
                          <a:solidFill>
                            <a:srgbClr val="008000"/>
                          </a:solidFill>
                          <a:latin typeface="+mn-lt"/>
                          <a:ea typeface="+mn-ea"/>
                          <a:cs typeface="+mn-cs"/>
                        </a:rPr>
                        <a:t>Czas trwania – 80 minut</a:t>
                      </a:r>
                      <a:endParaRPr lang="pl-PL" sz="1600" dirty="0">
                        <a:solidFill>
                          <a:srgbClr val="008000"/>
                        </a:solidFill>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r>
            </a:tbl>
          </a:graphicData>
        </a:graphic>
      </p:graphicFrame>
      <p:sp>
        <p:nvSpPr>
          <p:cNvPr id="7" name="pole tekstowe 6"/>
          <p:cNvSpPr txBox="1"/>
          <p:nvPr/>
        </p:nvSpPr>
        <p:spPr>
          <a:xfrm>
            <a:off x="6049187" y="2395082"/>
            <a:ext cx="2016224" cy="646331"/>
          </a:xfrm>
          <a:prstGeom prst="rect">
            <a:avLst/>
          </a:prstGeom>
          <a:noFill/>
        </p:spPr>
        <p:txBody>
          <a:bodyPr wrap="square" rtlCol="0">
            <a:spAutoFit/>
          </a:bodyPr>
          <a:lstStyle/>
          <a:p>
            <a:r>
              <a:rPr lang="pl-PL" sz="1200" i="1" dirty="0" smtClean="0">
                <a:solidFill>
                  <a:srgbClr val="008000"/>
                </a:solidFill>
              </a:rPr>
              <a:t>zadania mogą być osadzone </a:t>
            </a:r>
            <a:br>
              <a:rPr lang="pl-PL" sz="1200" i="1" dirty="0" smtClean="0">
                <a:solidFill>
                  <a:srgbClr val="008000"/>
                </a:solidFill>
              </a:rPr>
            </a:br>
            <a:r>
              <a:rPr lang="pl-PL" sz="1200" i="1" dirty="0" smtClean="0">
                <a:solidFill>
                  <a:srgbClr val="008000"/>
                </a:solidFill>
              </a:rPr>
              <a:t>w kontekście</a:t>
            </a:r>
          </a:p>
          <a:p>
            <a:r>
              <a:rPr lang="pl-PL" sz="1200" i="1" dirty="0" smtClean="0">
                <a:solidFill>
                  <a:srgbClr val="008000"/>
                </a:solidFill>
              </a:rPr>
              <a:t>historycznym / przyrodniczym</a:t>
            </a:r>
            <a:endParaRPr lang="pl-PL" sz="1200" b="1" dirty="0" smtClean="0">
              <a:solidFill>
                <a:srgbClr val="008000"/>
              </a:solidFill>
            </a:endParaRPr>
          </a:p>
        </p:txBody>
      </p:sp>
      <p:sp>
        <p:nvSpPr>
          <p:cNvPr id="8" name="Nawias klamrowy zamykający 7"/>
          <p:cNvSpPr/>
          <p:nvPr/>
        </p:nvSpPr>
        <p:spPr>
          <a:xfrm>
            <a:off x="5686135" y="2480252"/>
            <a:ext cx="230909" cy="508000"/>
          </a:xfrm>
          <a:prstGeom prst="rightBrace">
            <a:avLst>
              <a:gd name="adj1" fmla="val 24462"/>
              <a:gd name="adj2" fmla="val 44545"/>
            </a:avLst>
          </a:prstGeom>
          <a:ln>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5</a:t>
            </a:fld>
            <a:endParaRPr lang="pl-PL"/>
          </a:p>
        </p:txBody>
      </p:sp>
      <p:sp>
        <p:nvSpPr>
          <p:cNvPr id="12" name="pole tekstowe 11"/>
          <p:cNvSpPr txBox="1"/>
          <p:nvPr/>
        </p:nvSpPr>
        <p:spPr>
          <a:xfrm>
            <a:off x="369456" y="1666875"/>
            <a:ext cx="8094518" cy="2862322"/>
          </a:xfrm>
          <a:prstGeom prst="rect">
            <a:avLst/>
          </a:prstGeom>
          <a:solidFill>
            <a:schemeClr val="accent5">
              <a:lumMod val="20000"/>
              <a:lumOff val="80000"/>
            </a:schemeClr>
          </a:solidFill>
          <a:ln>
            <a:solidFill>
              <a:srgbClr val="0070C0"/>
            </a:solidFill>
          </a:ln>
        </p:spPr>
        <p:txBody>
          <a:bodyPr wrap="square" rtlCol="0">
            <a:spAutoFit/>
          </a:bodyPr>
          <a:lstStyle/>
          <a:p>
            <a:pPr algn="just"/>
            <a:r>
              <a:rPr lang="pl-PL" dirty="0" smtClean="0"/>
              <a:t>Zadania z matematyki mogą mieć formę zamkniętą lub otwartą. </a:t>
            </a:r>
          </a:p>
          <a:p>
            <a:pPr algn="just"/>
            <a:r>
              <a:rPr lang="pl-PL" dirty="0" smtClean="0"/>
              <a:t>Wśród zadań zamkniętych znajdą się m.in. zadania wyboru wielokrotnego, a także zadania </a:t>
            </a:r>
            <a:r>
              <a:rPr lang="pl-PL" dirty="0" smtClean="0"/>
              <a:t>prawda-fałsz</a:t>
            </a:r>
            <a:r>
              <a:rPr lang="pl-PL" dirty="0"/>
              <a:t> </a:t>
            </a:r>
            <a:r>
              <a:rPr lang="pl-PL" dirty="0" smtClean="0"/>
              <a:t>i zadania na dobieranie.</a:t>
            </a:r>
            <a:endParaRPr lang="pl-PL" dirty="0" smtClean="0"/>
          </a:p>
          <a:p>
            <a:pPr algn="just"/>
            <a:r>
              <a:rPr lang="pl-PL" dirty="0" smtClean="0"/>
              <a:t>Każde z zadań otwartych będzie sprawdzać poziom opanowania innych umiejętności, opisanych w następujących wymaganiach ogólnych w podstawie programowej kształcenia ogólnego:</a:t>
            </a:r>
          </a:p>
          <a:p>
            <a:pPr lvl="0" algn="just">
              <a:buFont typeface="Arial" pitchFamily="34" charset="0"/>
              <a:buChar char="•"/>
            </a:pPr>
            <a:r>
              <a:rPr lang="pl-PL" dirty="0" smtClean="0"/>
              <a:t>   wykorzystanie i tworzenie informacji</a:t>
            </a:r>
          </a:p>
          <a:p>
            <a:pPr lvl="0" algn="just">
              <a:buFont typeface="Arial" pitchFamily="34" charset="0"/>
              <a:buChar char="•"/>
            </a:pPr>
            <a:r>
              <a:rPr lang="pl-PL" dirty="0" smtClean="0"/>
              <a:t>   modelowanie matematyczne</a:t>
            </a:r>
          </a:p>
          <a:p>
            <a:pPr lvl="0" algn="just">
              <a:buFont typeface="Arial" pitchFamily="34" charset="0"/>
              <a:buChar char="•"/>
            </a:pPr>
            <a:r>
              <a:rPr lang="pl-PL" dirty="0" smtClean="0"/>
              <a:t>   rozumowanie i tworzenie strategii.</a:t>
            </a:r>
          </a:p>
          <a:p>
            <a:pPr algn="just"/>
            <a:r>
              <a:rPr lang="pl-PL" dirty="0" smtClean="0"/>
              <a:t>Ponadto w każdym zadaniu może być sprawdzana sprawność rachunkowa.</a:t>
            </a:r>
          </a:p>
        </p:txBody>
      </p:sp>
      <p:sp>
        <p:nvSpPr>
          <p:cNvPr id="20" name="pole tekstowe 19"/>
          <p:cNvSpPr txBox="1"/>
          <p:nvPr/>
        </p:nvSpPr>
        <p:spPr>
          <a:xfrm>
            <a:off x="350982" y="4962525"/>
            <a:ext cx="8266545" cy="1200329"/>
          </a:xfrm>
          <a:prstGeom prst="rect">
            <a:avLst/>
          </a:prstGeom>
          <a:solidFill>
            <a:schemeClr val="accent5">
              <a:lumMod val="20000"/>
              <a:lumOff val="80000"/>
            </a:schemeClr>
          </a:solidFill>
          <a:ln>
            <a:solidFill>
              <a:srgbClr val="0070C0"/>
            </a:solidFill>
          </a:ln>
        </p:spPr>
        <p:txBody>
          <a:bodyPr wrap="square" rtlCol="0">
            <a:spAutoFit/>
          </a:bodyPr>
          <a:lstStyle/>
          <a:p>
            <a:pPr algn="just"/>
            <a:r>
              <a:rPr lang="pl-PL" dirty="0" smtClean="0"/>
              <a:t>Za poprawne rozwiązanie zadania otwartego będzie można otrzymać maksymalnie 1 punkt, 2 punkty, 3 punkty lub 4 punkty. </a:t>
            </a:r>
          </a:p>
          <a:p>
            <a:pPr algn="just"/>
            <a:r>
              <a:rPr lang="pl-PL" dirty="0" smtClean="0"/>
              <a:t>Ocena rozwiązania zadania otwartego zależy od tego, jak daleko uczeń dotarł w drodze do całkowitego rozwiązania.</a:t>
            </a: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6</a:t>
            </a:fld>
            <a:endParaRPr lang="pl-PL"/>
          </a:p>
        </p:txBody>
      </p:sp>
      <p:sp>
        <p:nvSpPr>
          <p:cNvPr id="12" name="pole tekstowe 11"/>
          <p:cNvSpPr txBox="1"/>
          <p:nvPr/>
        </p:nvSpPr>
        <p:spPr>
          <a:xfrm>
            <a:off x="542925" y="1628775"/>
            <a:ext cx="7816273" cy="4893647"/>
          </a:xfrm>
          <a:prstGeom prst="rect">
            <a:avLst/>
          </a:prstGeom>
          <a:solidFill>
            <a:schemeClr val="accent5">
              <a:lumMod val="20000"/>
              <a:lumOff val="80000"/>
            </a:schemeClr>
          </a:solidFill>
          <a:ln>
            <a:solidFill>
              <a:srgbClr val="0070C0"/>
            </a:solidFill>
          </a:ln>
        </p:spPr>
        <p:txBody>
          <a:bodyPr wrap="square" rtlCol="0">
            <a:spAutoFit/>
          </a:bodyPr>
          <a:lstStyle/>
          <a:p>
            <a:pPr algn="just"/>
            <a:r>
              <a:rPr lang="pl-PL" b="1" dirty="0" smtClean="0"/>
              <a:t>Przykładowe schematy punktowania rozwiązań zadań otwartych.</a:t>
            </a:r>
          </a:p>
          <a:p>
            <a:pPr algn="just"/>
            <a:r>
              <a:rPr lang="pl-PL" dirty="0" smtClean="0"/>
              <a:t>Zadanie, za rozwiązanie którego można otrzymać maksymalnie  </a:t>
            </a:r>
            <a:r>
              <a:rPr lang="pl-PL" b="1" dirty="0" smtClean="0"/>
              <a:t>4 punkty</a:t>
            </a:r>
            <a:endParaRPr lang="pl-PL" dirty="0" smtClean="0"/>
          </a:p>
          <a:p>
            <a:pPr algn="just"/>
            <a:endParaRPr lang="pl-PL" sz="1000" b="1" dirty="0" smtClean="0"/>
          </a:p>
          <a:p>
            <a:pPr algn="just"/>
            <a:r>
              <a:rPr lang="pl-PL" b="1" dirty="0" smtClean="0"/>
              <a:t>4 </a:t>
            </a:r>
            <a:r>
              <a:rPr lang="pl-PL" b="1" dirty="0" err="1" smtClean="0"/>
              <a:t>pkt</a:t>
            </a:r>
            <a:r>
              <a:rPr lang="pl-PL" b="1" dirty="0" smtClean="0"/>
              <a:t> – </a:t>
            </a:r>
            <a:r>
              <a:rPr lang="pl-PL" dirty="0" smtClean="0"/>
              <a:t>Rozwiązanie bezbłędne.</a:t>
            </a:r>
          </a:p>
          <a:p>
            <a:pPr algn="just"/>
            <a:endParaRPr lang="pl-PL" sz="800" dirty="0" smtClean="0"/>
          </a:p>
          <a:p>
            <a:pPr algn="just"/>
            <a:r>
              <a:rPr lang="pl-PL" b="1" dirty="0" smtClean="0"/>
              <a:t>3 </a:t>
            </a:r>
            <a:r>
              <a:rPr lang="pl-PL" b="1" dirty="0" err="1" smtClean="0"/>
              <a:t>pkt</a:t>
            </a:r>
            <a:r>
              <a:rPr lang="pl-PL" b="1" dirty="0" smtClean="0"/>
              <a:t> – </a:t>
            </a:r>
            <a:r>
              <a:rPr lang="pl-PL" dirty="0" smtClean="0"/>
              <a:t>Rozwiązanie, w którym </a:t>
            </a:r>
            <a:r>
              <a:rPr lang="pl-PL" u="sng" dirty="0" smtClean="0"/>
              <a:t>zostały pokonane zasadnicze trudności zadania</a:t>
            </a:r>
            <a:r>
              <a:rPr lang="pl-PL" dirty="0" smtClean="0"/>
              <a:t>, </a:t>
            </a:r>
          </a:p>
          <a:p>
            <a:pPr algn="just"/>
            <a:r>
              <a:rPr lang="pl-PL" dirty="0" smtClean="0"/>
              <a:t>              rozwiązanie zostało doprowadzone do końca, ale zawierało błędy </a:t>
            </a:r>
          </a:p>
          <a:p>
            <a:pPr algn="just"/>
            <a:r>
              <a:rPr lang="pl-PL" dirty="0" smtClean="0"/>
              <a:t>              rachunkowe, usterki.</a:t>
            </a:r>
          </a:p>
          <a:p>
            <a:pPr algn="just"/>
            <a:endParaRPr lang="pl-PL" sz="800" b="1" dirty="0" smtClean="0"/>
          </a:p>
          <a:p>
            <a:pPr algn="just"/>
            <a:r>
              <a:rPr lang="pl-PL" b="1" dirty="0" smtClean="0"/>
              <a:t>2 </a:t>
            </a:r>
            <a:r>
              <a:rPr lang="pl-PL" b="1" dirty="0" err="1" smtClean="0"/>
              <a:t>pkt</a:t>
            </a:r>
            <a:r>
              <a:rPr lang="pl-PL" b="1" dirty="0" smtClean="0"/>
              <a:t> – </a:t>
            </a:r>
            <a:r>
              <a:rPr lang="pl-PL" dirty="0" smtClean="0"/>
              <a:t>Rozwiązanie, w którym zostały pokonane zasadnicze trudności zadania, ale </a:t>
            </a:r>
          </a:p>
          <a:p>
            <a:pPr algn="just"/>
            <a:r>
              <a:rPr lang="pl-PL" dirty="0" smtClean="0"/>
              <a:t>              rozwiązanie nie było kontynuowane lub było kontynuowane błędnie.</a:t>
            </a:r>
          </a:p>
          <a:p>
            <a:pPr algn="just"/>
            <a:endParaRPr lang="pl-PL" sz="800" b="1" dirty="0" smtClean="0"/>
          </a:p>
          <a:p>
            <a:pPr algn="just"/>
            <a:r>
              <a:rPr lang="pl-PL" b="1" dirty="0" smtClean="0"/>
              <a:t>1 </a:t>
            </a:r>
            <a:r>
              <a:rPr lang="pl-PL" b="1" dirty="0" err="1" smtClean="0"/>
              <a:t>pkt</a:t>
            </a:r>
            <a:r>
              <a:rPr lang="pl-PL" b="1" dirty="0" smtClean="0"/>
              <a:t> – </a:t>
            </a:r>
            <a:r>
              <a:rPr lang="pl-PL" dirty="0" smtClean="0"/>
              <a:t>Rozwiązanie, w którym </a:t>
            </a:r>
            <a:r>
              <a:rPr lang="pl-PL" u="sng" dirty="0" smtClean="0"/>
              <a:t>dokonany został istotny postęp</a:t>
            </a:r>
            <a:r>
              <a:rPr lang="pl-PL" dirty="0" smtClean="0"/>
              <a:t>, ale nie zostały </a:t>
            </a:r>
          </a:p>
          <a:p>
            <a:pPr algn="just"/>
            <a:r>
              <a:rPr lang="pl-PL" dirty="0" smtClean="0"/>
              <a:t>              pokonane zasadnicze trudności zadania</a:t>
            </a:r>
          </a:p>
          <a:p>
            <a:pPr algn="just"/>
            <a:r>
              <a:rPr lang="pl-PL" b="1" i="1" dirty="0" smtClean="0"/>
              <a:t>              lub</a:t>
            </a:r>
            <a:endParaRPr lang="pl-PL" dirty="0" smtClean="0"/>
          </a:p>
          <a:p>
            <a:pPr algn="just"/>
            <a:r>
              <a:rPr lang="pl-PL" dirty="0" smtClean="0"/>
              <a:t>              rozwiązanie, w którym zostały pokonane zasadnicze trudności zadania, ale    </a:t>
            </a:r>
          </a:p>
          <a:p>
            <a:pPr algn="just"/>
            <a:r>
              <a:rPr lang="pl-PL" dirty="0" smtClean="0"/>
              <a:t>              rozwiązanie nie zostało doprowadzone do końca, a w trakcie pokonywania  </a:t>
            </a:r>
          </a:p>
          <a:p>
            <a:pPr algn="just"/>
            <a:r>
              <a:rPr lang="pl-PL" dirty="0" smtClean="0"/>
              <a:t>              zasadniczych trudności zadania wystąpiły błędy rachunkowe, usterki.</a:t>
            </a:r>
          </a:p>
          <a:p>
            <a:pPr algn="just"/>
            <a:endParaRPr lang="pl-PL" sz="800" dirty="0" smtClean="0"/>
          </a:p>
          <a:p>
            <a:pPr algn="just"/>
            <a:r>
              <a:rPr lang="pl-PL" b="1" dirty="0" smtClean="0"/>
              <a:t>0 </a:t>
            </a:r>
            <a:r>
              <a:rPr lang="pl-PL" b="1" dirty="0" err="1" smtClean="0"/>
              <a:t>pkt</a:t>
            </a:r>
            <a:r>
              <a:rPr lang="pl-PL" b="1" dirty="0" smtClean="0"/>
              <a:t> – </a:t>
            </a:r>
            <a:r>
              <a:rPr lang="pl-PL" dirty="0" smtClean="0"/>
              <a:t>Rozwiązanie, w którym nie było istotnego postępu.</a:t>
            </a:r>
            <a:endParaRPr lang="pl-PL"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7</a:t>
            </a:fld>
            <a:endParaRPr lang="pl-PL"/>
          </a:p>
        </p:txBody>
      </p:sp>
      <p:sp>
        <p:nvSpPr>
          <p:cNvPr id="12" name="pole tekstowe 11"/>
          <p:cNvSpPr txBox="1"/>
          <p:nvPr/>
        </p:nvSpPr>
        <p:spPr>
          <a:xfrm>
            <a:off x="533400" y="1647825"/>
            <a:ext cx="7816273" cy="5047536"/>
          </a:xfrm>
          <a:prstGeom prst="rect">
            <a:avLst/>
          </a:prstGeom>
          <a:solidFill>
            <a:schemeClr val="accent5">
              <a:lumMod val="20000"/>
              <a:lumOff val="80000"/>
            </a:schemeClr>
          </a:solidFill>
          <a:ln>
            <a:solidFill>
              <a:srgbClr val="0070C0"/>
            </a:solidFill>
          </a:ln>
        </p:spPr>
        <p:txBody>
          <a:bodyPr wrap="square" rtlCol="0">
            <a:spAutoFit/>
          </a:bodyPr>
          <a:lstStyle/>
          <a:p>
            <a:pPr algn="just"/>
            <a:r>
              <a:rPr lang="pl-PL" b="1" dirty="0" smtClean="0"/>
              <a:t>Przykładowe schematy punktowania rozwiązań zadań otwartych.</a:t>
            </a:r>
          </a:p>
          <a:p>
            <a:pPr algn="just"/>
            <a:r>
              <a:rPr lang="pl-PL" dirty="0" smtClean="0"/>
              <a:t>Zadanie, za rozwiązanie którego można otrzymać maksymalnie  </a:t>
            </a:r>
            <a:r>
              <a:rPr lang="pl-PL" b="1" dirty="0" smtClean="0"/>
              <a:t>3 punkty</a:t>
            </a:r>
            <a:endParaRPr lang="pl-PL" dirty="0" smtClean="0"/>
          </a:p>
          <a:p>
            <a:pPr algn="just"/>
            <a:endParaRPr lang="pl-PL" sz="1000" b="1" dirty="0" smtClean="0"/>
          </a:p>
          <a:p>
            <a:pPr algn="just"/>
            <a:r>
              <a:rPr lang="pl-PL" b="1" dirty="0" smtClean="0"/>
              <a:t>3 </a:t>
            </a:r>
            <a:r>
              <a:rPr lang="pl-PL" b="1" dirty="0" err="1" smtClean="0"/>
              <a:t>pkt</a:t>
            </a:r>
            <a:r>
              <a:rPr lang="pl-PL" b="1" dirty="0" smtClean="0"/>
              <a:t> – </a:t>
            </a:r>
            <a:r>
              <a:rPr lang="pl-PL" dirty="0" smtClean="0"/>
              <a:t>Rozwiązanie bezbłędne.</a:t>
            </a:r>
          </a:p>
          <a:p>
            <a:pPr algn="just"/>
            <a:endParaRPr lang="pl-PL" sz="800" b="1" dirty="0" smtClean="0"/>
          </a:p>
          <a:p>
            <a:pPr algn="just"/>
            <a:r>
              <a:rPr lang="pl-PL" b="1" dirty="0" smtClean="0"/>
              <a:t>2 </a:t>
            </a:r>
            <a:r>
              <a:rPr lang="pl-PL" b="1" dirty="0" err="1" smtClean="0"/>
              <a:t>pkt</a:t>
            </a:r>
            <a:r>
              <a:rPr lang="pl-PL" b="1" dirty="0" smtClean="0"/>
              <a:t> – </a:t>
            </a:r>
            <a:r>
              <a:rPr lang="pl-PL" dirty="0" smtClean="0"/>
              <a:t>Rozwiązanie, w którym </a:t>
            </a:r>
            <a:r>
              <a:rPr lang="pl-PL" u="sng" dirty="0" smtClean="0"/>
              <a:t>zostały pokonane zasadnicze trudności zadania</a:t>
            </a:r>
            <a:r>
              <a:rPr lang="pl-PL" dirty="0" smtClean="0"/>
              <a:t>, </a:t>
            </a:r>
          </a:p>
          <a:p>
            <a:pPr algn="just"/>
            <a:r>
              <a:rPr lang="pl-PL" dirty="0" smtClean="0"/>
              <a:t>             rozwiązanie zostało doprowadzone do końca, ale zawierało błędy  </a:t>
            </a:r>
          </a:p>
          <a:p>
            <a:pPr algn="just"/>
            <a:r>
              <a:rPr lang="pl-PL" dirty="0" smtClean="0"/>
              <a:t>             rachunkowe, usterki</a:t>
            </a:r>
          </a:p>
          <a:p>
            <a:pPr algn="just"/>
            <a:r>
              <a:rPr lang="pl-PL" b="1" i="1" dirty="0" smtClean="0"/>
              <a:t>              lub</a:t>
            </a:r>
            <a:endParaRPr lang="pl-PL" dirty="0" smtClean="0"/>
          </a:p>
          <a:p>
            <a:pPr algn="just"/>
            <a:r>
              <a:rPr lang="pl-PL" dirty="0" smtClean="0"/>
              <a:t>             rozwiązanie, w którym zostały pokonane zasadnicze trudności zadania, ale  </a:t>
            </a:r>
          </a:p>
          <a:p>
            <a:pPr algn="just"/>
            <a:r>
              <a:rPr lang="pl-PL" dirty="0" smtClean="0"/>
              <a:t>             rozwiązanie nie zostało doprowadzone do końca.</a:t>
            </a:r>
          </a:p>
          <a:p>
            <a:pPr algn="just"/>
            <a:endParaRPr lang="pl-PL" sz="800" b="1" dirty="0" smtClean="0"/>
          </a:p>
          <a:p>
            <a:pPr algn="just"/>
            <a:r>
              <a:rPr lang="pl-PL" b="1" dirty="0" smtClean="0"/>
              <a:t>1 </a:t>
            </a:r>
            <a:r>
              <a:rPr lang="pl-PL" b="1" dirty="0" err="1" smtClean="0"/>
              <a:t>pkt</a:t>
            </a:r>
            <a:r>
              <a:rPr lang="pl-PL" b="1" dirty="0" smtClean="0"/>
              <a:t> – </a:t>
            </a:r>
            <a:r>
              <a:rPr lang="pl-PL" dirty="0" smtClean="0"/>
              <a:t>Rozwiązanie, w którym </a:t>
            </a:r>
            <a:r>
              <a:rPr lang="pl-PL" u="sng" dirty="0" smtClean="0"/>
              <a:t>dokonany został istotny postęp</a:t>
            </a:r>
            <a:r>
              <a:rPr lang="pl-PL" dirty="0" smtClean="0"/>
              <a:t>, ale nie zostały  </a:t>
            </a:r>
          </a:p>
          <a:p>
            <a:pPr algn="just"/>
            <a:r>
              <a:rPr lang="pl-PL" dirty="0" smtClean="0"/>
              <a:t>             pokonane zasadnicze trudności zadania </a:t>
            </a:r>
          </a:p>
          <a:p>
            <a:pPr algn="just"/>
            <a:r>
              <a:rPr lang="pl-PL" b="1" i="1" dirty="0" smtClean="0"/>
              <a:t>             lub</a:t>
            </a:r>
            <a:endParaRPr lang="pl-PL" dirty="0" smtClean="0"/>
          </a:p>
          <a:p>
            <a:pPr algn="just"/>
            <a:r>
              <a:rPr lang="pl-PL" dirty="0" smtClean="0"/>
              <a:t>             rozwiązanie, w którym zostały pokonane zasadnicze trudności zadania, ale        </a:t>
            </a:r>
          </a:p>
          <a:p>
            <a:pPr algn="just"/>
            <a:r>
              <a:rPr lang="pl-PL" dirty="0" smtClean="0"/>
              <a:t>             rozwiązanie nie zostało doprowadzone do końca, a w trakcie pokonywania  </a:t>
            </a:r>
          </a:p>
          <a:p>
            <a:pPr algn="just"/>
            <a:r>
              <a:rPr lang="pl-PL" dirty="0" smtClean="0"/>
              <a:t>             zasadniczych trudności zadania wystąpiły błędy, usterki.</a:t>
            </a:r>
          </a:p>
          <a:p>
            <a:pPr algn="just"/>
            <a:endParaRPr lang="pl-PL" sz="800" dirty="0" smtClean="0"/>
          </a:p>
          <a:p>
            <a:pPr algn="just"/>
            <a:r>
              <a:rPr lang="pl-PL" b="1" dirty="0" smtClean="0"/>
              <a:t>0 </a:t>
            </a:r>
            <a:r>
              <a:rPr lang="pl-PL" b="1" dirty="0" err="1" smtClean="0"/>
              <a:t>pkt</a:t>
            </a:r>
            <a:r>
              <a:rPr lang="pl-PL" b="1" dirty="0" smtClean="0"/>
              <a:t> – </a:t>
            </a:r>
            <a:r>
              <a:rPr lang="pl-PL" dirty="0" smtClean="0"/>
              <a:t>Rozwiązanie, w którym nie było istotnego postępu.</a:t>
            </a:r>
            <a:endParaRPr lang="pl-PL"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8</a:t>
            </a:fld>
            <a:endParaRPr lang="pl-PL" dirty="0"/>
          </a:p>
        </p:txBody>
      </p:sp>
      <p:sp>
        <p:nvSpPr>
          <p:cNvPr id="35843" name="Rectangle 3"/>
          <p:cNvSpPr>
            <a:spLocks noChangeArrowheads="1"/>
          </p:cNvSpPr>
          <p:nvPr/>
        </p:nvSpPr>
        <p:spPr bwMode="auto">
          <a:xfrm>
            <a:off x="95250" y="1588354"/>
            <a:ext cx="6086475" cy="5109091"/>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Zadanie  (0–1)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i="0" u="none" strike="noStrike" cap="none" normalizeH="0" baseline="0" dirty="0" smtClean="0">
                <a:ln>
                  <a:noFill/>
                </a:ln>
                <a:solidFill>
                  <a:schemeClr val="tx1"/>
                </a:solidFill>
                <a:effectLst/>
                <a:ea typeface="Calibri" pitchFamily="34" charset="0"/>
                <a:cs typeface="Arial" pitchFamily="34" charset="0"/>
              </a:rPr>
              <a:t>W tabeli umieszczono dane dotyczące kilku warszawskich drapaczy chmur.</a:t>
            </a:r>
            <a:r>
              <a:rPr kumimoji="0" lang="pl-PL" sz="1400" i="0" u="none" strike="noStrike" cap="none" normalizeH="0" baseline="0" dirty="0" smtClean="0">
                <a:ln>
                  <a:noFill/>
                </a:ln>
                <a:solidFill>
                  <a:schemeClr val="tx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900" dirty="0" smtClean="0">
              <a:cs typeface="Arial" pitchFamily="34" charset="0"/>
            </a:endParaRPr>
          </a:p>
          <a:p>
            <a:pPr eaLnBrk="0" fontAlgn="base" hangingPunct="0">
              <a:spcBef>
                <a:spcPct val="0"/>
              </a:spcBef>
              <a:spcAft>
                <a:spcPct val="0"/>
              </a:spcAft>
            </a:pPr>
            <a:r>
              <a:rPr lang="pl-PL" sz="900" dirty="0" smtClean="0">
                <a:cs typeface="Arial" pitchFamily="34" charset="0"/>
              </a:rPr>
              <a:t>                         			</a:t>
            </a:r>
          </a:p>
          <a:p>
            <a:pPr eaLnBrk="0" fontAlgn="base" hangingPunct="0">
              <a:spcBef>
                <a:spcPct val="0"/>
              </a:spcBef>
              <a:spcAft>
                <a:spcPct val="0"/>
              </a:spcAft>
            </a:pPr>
            <a:r>
              <a:rPr lang="pl-PL" sz="900" dirty="0" smtClean="0">
                <a:cs typeface="Arial" pitchFamily="34" charset="0"/>
              </a:rPr>
              <a:t>	                 			                   Źródło: http://wiezowce.waw.pl/</a:t>
            </a:r>
          </a:p>
          <a:p>
            <a:pPr lvl="0" eaLnBrk="0" fontAlgn="base" hangingPunct="0">
              <a:spcBef>
                <a:spcPct val="0"/>
              </a:spcBef>
              <a:spcAft>
                <a:spcPct val="0"/>
              </a:spcAft>
            </a:pPr>
            <a:r>
              <a:rPr lang="pl-PL" sz="900" dirty="0" smtClean="0">
                <a:cs typeface="Arial" pitchFamily="34" charset="0"/>
              </a:rPr>
              <a:t>                                                                                                              </a:t>
            </a:r>
          </a:p>
          <a:p>
            <a:pPr eaLnBrk="0" fontAlgn="base" hangingPunct="0">
              <a:spcBef>
                <a:spcPct val="0"/>
              </a:spcBef>
              <a:spcAft>
                <a:spcPct val="0"/>
              </a:spcAft>
            </a:pPr>
            <a:r>
              <a:rPr lang="pl-PL" sz="1400" b="1" dirty="0" smtClean="0">
                <a:ea typeface="Calibri" pitchFamily="34" charset="0"/>
                <a:cs typeface="Arial" pitchFamily="34" charset="0"/>
              </a:rPr>
              <a:t>Oceń prawdziwość podanych zdań. Zaznacz P, jeśli zdanie jest prawdziwe, lub F – jeśli jest fałszywe.</a:t>
            </a:r>
            <a:endParaRPr lang="pl-PL" sz="14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dirty="0" smtClean="0">
              <a:cs typeface="Arial" pitchFamily="34" charset="0"/>
            </a:endParaRPr>
          </a:p>
        </p:txBody>
      </p:sp>
      <p:graphicFrame>
        <p:nvGraphicFramePr>
          <p:cNvPr id="10" name="Tabela 9"/>
          <p:cNvGraphicFramePr>
            <a:graphicFrameLocks noGrp="1"/>
          </p:cNvGraphicFramePr>
          <p:nvPr>
            <p:extLst>
              <p:ext uri="{D42A27DB-BD31-4B8C-83A1-F6EECF244321}">
                <p14:modId xmlns:p14="http://schemas.microsoft.com/office/powerpoint/2010/main" val="3821066881"/>
              </p:ext>
            </p:extLst>
          </p:nvPr>
        </p:nvGraphicFramePr>
        <p:xfrm>
          <a:off x="674805" y="2200565"/>
          <a:ext cx="5150485" cy="2284095"/>
        </p:xfrm>
        <a:graphic>
          <a:graphicData uri="http://schemas.openxmlformats.org/drawingml/2006/table">
            <a:tbl>
              <a:tblPr/>
              <a:tblGrid>
                <a:gridCol w="1620520"/>
                <a:gridCol w="1259840"/>
                <a:gridCol w="1260475"/>
                <a:gridCol w="1009650"/>
              </a:tblGrid>
              <a:tr h="633793">
                <a:tc>
                  <a:txBody>
                    <a:bodyPr/>
                    <a:lstStyle/>
                    <a:p>
                      <a:pPr algn="ctr">
                        <a:lnSpc>
                          <a:spcPct val="115000"/>
                        </a:lnSpc>
                        <a:spcAft>
                          <a:spcPts val="0"/>
                        </a:spcAft>
                      </a:pPr>
                      <a:r>
                        <a:rPr lang="pl-PL" sz="1400" dirty="0">
                          <a:latin typeface="+mn-lt"/>
                          <a:ea typeface="Calibri"/>
                        </a:rPr>
                        <a:t>Nazwa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pl-PL" sz="1400" dirty="0">
                          <a:latin typeface="+mn-lt"/>
                          <a:ea typeface="Calibri"/>
                        </a:rPr>
                        <a:t>Rok zakończenia budowy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pl-PL" sz="1400" dirty="0">
                          <a:latin typeface="+mn-lt"/>
                          <a:ea typeface="Calibri"/>
                        </a:rPr>
                        <a:t>Wysokość w metrach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pl-PL" sz="1400" dirty="0">
                          <a:latin typeface="+mn-lt"/>
                          <a:ea typeface="Calibri"/>
                        </a:rPr>
                        <a:t>Liczba pięter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52425">
                <a:tc>
                  <a:txBody>
                    <a:bodyPr/>
                    <a:lstStyle/>
                    <a:p>
                      <a:pPr algn="ctr">
                        <a:lnSpc>
                          <a:spcPct val="115000"/>
                        </a:lnSpc>
                        <a:spcAft>
                          <a:spcPts val="0"/>
                        </a:spcAft>
                      </a:pPr>
                      <a:r>
                        <a:rPr lang="pl-PL" sz="1400">
                          <a:latin typeface="+mn-lt"/>
                          <a:ea typeface="Calibri"/>
                        </a:rPr>
                        <a:t>Pałac Kultury i Nauki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1955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231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25">
                <a:tc>
                  <a:txBody>
                    <a:bodyPr/>
                    <a:lstStyle/>
                    <a:p>
                      <a:pPr algn="ctr">
                        <a:lnSpc>
                          <a:spcPct val="115000"/>
                        </a:lnSpc>
                        <a:spcAft>
                          <a:spcPts val="0"/>
                        </a:spcAft>
                      </a:pPr>
                      <a:r>
                        <a:rPr lang="pl-PL" sz="1400" dirty="0" smtClean="0">
                          <a:latin typeface="+mn-lt"/>
                          <a:ea typeface="Calibri"/>
                        </a:rPr>
                        <a:t>hotel </a:t>
                      </a:r>
                      <a:r>
                        <a:rPr lang="pl-PL" sz="1400" dirty="0">
                          <a:latin typeface="+mn-lt"/>
                          <a:ea typeface="Calibri"/>
                        </a:rPr>
                        <a:t>Marriott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1989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170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latin typeface="+mn-lt"/>
                          <a:ea typeface="Calibri"/>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25">
                <a:tc>
                  <a:txBody>
                    <a:bodyPr/>
                    <a:lstStyle/>
                    <a:p>
                      <a:pPr algn="ctr">
                        <a:lnSpc>
                          <a:spcPct val="115000"/>
                        </a:lnSpc>
                        <a:spcAft>
                          <a:spcPts val="0"/>
                        </a:spcAft>
                      </a:pPr>
                      <a:r>
                        <a:rPr lang="pl-PL" sz="1400" dirty="0">
                          <a:latin typeface="+mn-lt"/>
                          <a:ea typeface="Calibri"/>
                        </a:rPr>
                        <a:t>Warszawskie Centrum Finansowe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1998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165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latin typeface="+mn-lt"/>
                          <a:ea typeface="Calibri"/>
                        </a:rPr>
                        <a:t>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25">
                <a:tc>
                  <a:txBody>
                    <a:bodyPr/>
                    <a:lstStyle/>
                    <a:p>
                      <a:pPr algn="ctr">
                        <a:lnSpc>
                          <a:spcPct val="115000"/>
                        </a:lnSpc>
                        <a:spcAft>
                          <a:spcPts val="0"/>
                        </a:spcAft>
                      </a:pPr>
                      <a:r>
                        <a:rPr lang="pl-PL" sz="1400" dirty="0" err="1">
                          <a:latin typeface="+mn-lt"/>
                          <a:ea typeface="Calibri"/>
                        </a:rPr>
                        <a:t>Intraco</a:t>
                      </a:r>
                      <a:r>
                        <a:rPr lang="pl-PL" sz="1400" dirty="0">
                          <a:latin typeface="+mn-lt"/>
                          <a:ea typeface="Calibri"/>
                        </a:rPr>
                        <a:t> II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latin typeface="+mn-lt"/>
                          <a:ea typeface="Calibri"/>
                        </a:rPr>
                        <a:t>1979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latin typeface="+mn-lt"/>
                          <a:ea typeface="Calibri"/>
                        </a:rPr>
                        <a:t>149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latin typeface="+mn-lt"/>
                          <a:ea typeface="Calibri"/>
                        </a:rPr>
                        <a:t>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ela 11"/>
          <p:cNvGraphicFramePr>
            <a:graphicFrameLocks noGrp="1"/>
          </p:cNvGraphicFramePr>
          <p:nvPr/>
        </p:nvGraphicFramePr>
        <p:xfrm>
          <a:off x="288636" y="5507575"/>
          <a:ext cx="5689600" cy="981456"/>
        </p:xfrm>
        <a:graphic>
          <a:graphicData uri="http://schemas.openxmlformats.org/drawingml/2006/table">
            <a:tbl>
              <a:tblPr/>
              <a:tblGrid>
                <a:gridCol w="4787900"/>
                <a:gridCol w="450850"/>
                <a:gridCol w="450850"/>
              </a:tblGrid>
              <a:tr h="400050">
                <a:tc>
                  <a:txBody>
                    <a:bodyPr/>
                    <a:lstStyle/>
                    <a:p>
                      <a:pPr>
                        <a:lnSpc>
                          <a:spcPct val="115000"/>
                        </a:lnSpc>
                        <a:spcAft>
                          <a:spcPts val="0"/>
                        </a:spcAft>
                      </a:pPr>
                      <a:r>
                        <a:rPr lang="pl-PL" sz="1400" dirty="0">
                          <a:latin typeface="+mn-lt"/>
                          <a:ea typeface="Calibri"/>
                        </a:rPr>
                        <a:t>Najmłodszy budynek, spośród wymienionych w tabeli, ma 42 piętra.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P</a:t>
                      </a:r>
                      <a:endParaRPr lang="pl-PL" sz="1400">
                        <a:latin typeface="+mn-lt"/>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F</a:t>
                      </a:r>
                      <a:endParaRPr lang="pl-PL" sz="1400">
                        <a:latin typeface="+mn-lt"/>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nSpc>
                          <a:spcPct val="115000"/>
                        </a:lnSpc>
                        <a:spcAft>
                          <a:spcPts val="0"/>
                        </a:spcAft>
                      </a:pPr>
                      <a:r>
                        <a:rPr lang="pl-PL" sz="1400" dirty="0">
                          <a:latin typeface="+mn-lt"/>
                          <a:ea typeface="Calibri"/>
                        </a:rPr>
                        <a:t>Budynek Warszawskiego Centrum Finansowego jest niższy od hotelu Marriott o 11 metrów.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P</a:t>
                      </a:r>
                      <a:endParaRPr lang="pl-PL" sz="1400">
                        <a:latin typeface="+mn-lt"/>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latin typeface="+mn-lt"/>
                          <a:ea typeface="Calibri"/>
                        </a:rPr>
                        <a:t>F</a:t>
                      </a:r>
                      <a:endParaRPr lang="pl-PL" sz="1400" dirty="0">
                        <a:latin typeface="+mn-lt"/>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45" name="Rectangle 5"/>
          <p:cNvSpPr>
            <a:spLocks noChangeArrowheads="1"/>
          </p:cNvSpPr>
          <p:nvPr/>
        </p:nvSpPr>
        <p:spPr bwMode="auto">
          <a:xfrm>
            <a:off x="6219825" y="1609374"/>
            <a:ext cx="2781300" cy="1384995"/>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Wymaganie ogólne</a:t>
            </a:r>
            <a:endParaRPr kumimoji="0" lang="pl-PL" sz="1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1" u="none" strike="noStrike" cap="none" normalizeH="0" baseline="0" dirty="0" smtClean="0">
                <a:ln>
                  <a:noFill/>
                </a:ln>
                <a:solidFill>
                  <a:schemeClr val="tx1"/>
                </a:solidFill>
                <a:effectLst/>
                <a:ea typeface="Calibri" pitchFamily="34" charset="0"/>
                <a:cs typeface="Arial" pitchFamily="34" charset="0"/>
              </a:rPr>
              <a:t>II. Wykorzystanie i tworzenie informacji.</a:t>
            </a:r>
            <a:endParaRPr kumimoji="0" lang="pl-PL" sz="1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1" u="none" strike="noStrike" cap="none" normalizeH="0" baseline="0" dirty="0" smtClean="0">
                <a:ln>
                  <a:noFill/>
                </a:ln>
                <a:solidFill>
                  <a:schemeClr val="tx1"/>
                </a:solidFill>
                <a:effectLst/>
                <a:ea typeface="Calibri" pitchFamily="34" charset="0"/>
                <a:cs typeface="Arial" pitchFamily="34" charset="0"/>
              </a:rPr>
              <a:t>Uczeń interpretuje i przetwarza informacje tekstowe, liczbowe, graficzne </a:t>
            </a:r>
            <a:r>
              <a:rPr kumimoji="0" lang="pl-PL" sz="1400" b="0" i="0" u="none" strike="noStrike" cap="none" normalizeH="0" baseline="0" dirty="0" smtClean="0">
                <a:ln>
                  <a:noFill/>
                </a:ln>
                <a:solidFill>
                  <a:schemeClr val="tx1"/>
                </a:solidFill>
                <a:effectLst/>
                <a:ea typeface="Calibri" pitchFamily="34" charset="0"/>
                <a:cs typeface="Arial" pitchFamily="34" charset="0"/>
              </a:rPr>
              <a:t>[…]</a:t>
            </a:r>
            <a:r>
              <a:rPr kumimoji="0" lang="pl-PL" sz="1400" b="0" i="1" u="none" strike="noStrike" cap="none" normalizeH="0" baseline="0" dirty="0" smtClean="0">
                <a:ln>
                  <a:noFill/>
                </a:ln>
                <a:solidFill>
                  <a:schemeClr val="tx1"/>
                </a:solidFill>
                <a:effectLst/>
                <a:ea typeface="Calibri" pitchFamily="34" charset="0"/>
                <a:cs typeface="Arial" pitchFamily="34" charset="0"/>
              </a:rPr>
              <a:t>.</a:t>
            </a:r>
            <a:endParaRPr kumimoji="0" lang="pl-PL" sz="1400" b="0" i="0" u="none" strike="noStrike" cap="none" normalizeH="0" baseline="0" dirty="0" smtClean="0">
              <a:ln>
                <a:noFill/>
              </a:ln>
              <a:solidFill>
                <a:schemeClr val="tx1"/>
              </a:solidFill>
              <a:effectLst/>
              <a:cs typeface="Arial" pitchFamily="34" charset="0"/>
            </a:endParaRPr>
          </a:p>
        </p:txBody>
      </p:sp>
      <p:sp>
        <p:nvSpPr>
          <p:cNvPr id="14" name="Rectangle 5"/>
          <p:cNvSpPr>
            <a:spLocks noChangeArrowheads="1"/>
          </p:cNvSpPr>
          <p:nvPr/>
        </p:nvSpPr>
        <p:spPr bwMode="auto">
          <a:xfrm>
            <a:off x="6229350" y="3264758"/>
            <a:ext cx="2781300" cy="1169551"/>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t>Wymaganie szczegółowe</a:t>
            </a:r>
            <a:endParaRPr lang="pl-PL" sz="1400" dirty="0" smtClean="0"/>
          </a:p>
          <a:p>
            <a:pPr algn="just"/>
            <a:r>
              <a:rPr lang="pl-PL" sz="1400" i="1" dirty="0" smtClean="0"/>
              <a:t>13.2. Uczeń odczytuje i interpretuje dane przedstawione w tekstach, tabelach, diagramach i na wykresach.</a:t>
            </a:r>
            <a:endParaRPr lang="pl-PL" sz="1400" dirty="0"/>
          </a:p>
        </p:txBody>
      </p:sp>
      <p:sp>
        <p:nvSpPr>
          <p:cNvPr id="17" name="Rectangle 5"/>
          <p:cNvSpPr>
            <a:spLocks noChangeArrowheads="1"/>
          </p:cNvSpPr>
          <p:nvPr/>
        </p:nvSpPr>
        <p:spPr bwMode="auto">
          <a:xfrm>
            <a:off x="6229350" y="4668727"/>
            <a:ext cx="2781300" cy="2031325"/>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t>Rozwiązanie </a:t>
            </a:r>
            <a:endParaRPr lang="pl-PL" sz="1400" dirty="0" smtClean="0"/>
          </a:p>
          <a:p>
            <a:pPr algn="just"/>
            <a:r>
              <a:rPr lang="pl-PL" sz="1400" dirty="0" err="1" smtClean="0"/>
              <a:t>FF</a:t>
            </a:r>
            <a:endParaRPr lang="pl-PL" sz="1400" dirty="0" smtClean="0"/>
          </a:p>
          <a:p>
            <a:pPr algn="just"/>
            <a:r>
              <a:rPr lang="pl-PL" sz="1400" dirty="0" smtClean="0"/>
              <a:t> </a:t>
            </a:r>
          </a:p>
          <a:p>
            <a:pPr algn="just"/>
            <a:r>
              <a:rPr lang="pl-PL" sz="1400" b="1" dirty="0" smtClean="0"/>
              <a:t>Schemat punktowania</a:t>
            </a:r>
            <a:endParaRPr lang="pl-PL" sz="1400" dirty="0" smtClean="0"/>
          </a:p>
          <a:p>
            <a:pPr algn="just"/>
            <a:r>
              <a:rPr lang="pl-PL" sz="1400" dirty="0" smtClean="0"/>
              <a:t>1 </a:t>
            </a:r>
            <a:r>
              <a:rPr lang="pl-PL" sz="1400" dirty="0" err="1" smtClean="0"/>
              <a:t>pkt</a:t>
            </a:r>
            <a:r>
              <a:rPr lang="pl-PL" sz="1400" dirty="0" smtClean="0"/>
              <a:t> – za zaznaczenie poprawnej odpowiedzi.</a:t>
            </a:r>
          </a:p>
          <a:p>
            <a:pPr algn="just"/>
            <a:r>
              <a:rPr lang="pl-PL" sz="1400" dirty="0" smtClean="0"/>
              <a:t>0 </a:t>
            </a:r>
            <a:r>
              <a:rPr lang="pl-PL" sz="1400" dirty="0" err="1" smtClean="0"/>
              <a:t>pkt</a:t>
            </a:r>
            <a:r>
              <a:rPr lang="pl-PL" sz="1400" dirty="0" smtClean="0"/>
              <a:t> – za zaznaczenie niepełnej lub błędnej odpowiedzi albo brak odpowiedzi.</a:t>
            </a:r>
            <a:endParaRPr lang="pl-PL" sz="1400" dirty="0"/>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ytuł 1"/>
          <p:cNvSpPr>
            <a:spLocks noGrp="1"/>
          </p:cNvSpPr>
          <p:nvPr>
            <p:ph type="title"/>
          </p:nvPr>
        </p:nvSpPr>
        <p:spPr>
          <a:xfrm>
            <a:off x="1121283" y="274638"/>
            <a:ext cx="7498080" cy="1143000"/>
          </a:xfrm>
        </p:spPr>
        <p:txBody>
          <a:bodyPr>
            <a:noAutofit/>
          </a:bodyPr>
          <a:lstStyle/>
          <a:p>
            <a:r>
              <a:rPr lang="pl-PL" sz="3600" b="1" dirty="0" smtClean="0">
                <a:solidFill>
                  <a:schemeClr val="tx2">
                    <a:lumMod val="75000"/>
                  </a:schemeClr>
                </a:solidFill>
                <a:effectLst/>
              </a:rPr>
              <a:t>Część 1. sprawdzianu</a:t>
            </a:r>
            <a:br>
              <a:rPr lang="pl-PL" sz="3600" b="1" dirty="0" smtClean="0">
                <a:solidFill>
                  <a:schemeClr val="tx2">
                    <a:lumMod val="75000"/>
                  </a:schemeClr>
                </a:solidFill>
                <a:effectLst/>
              </a:rPr>
            </a:br>
            <a:r>
              <a:rPr lang="pl-PL" sz="3600" b="1" dirty="0" smtClean="0">
                <a:effectLst/>
              </a:rPr>
              <a:t>zadania z matematyki – przykłady</a:t>
            </a:r>
            <a:endParaRPr lang="pl-PL" sz="3600" dirty="0">
              <a:solidFill>
                <a:schemeClr val="tx2">
                  <a:lumMod val="75000"/>
                </a:schemeClr>
              </a:solidFill>
              <a:effectLst/>
            </a:endParaRPr>
          </a:p>
        </p:txBody>
      </p:sp>
      <p:sp>
        <p:nvSpPr>
          <p:cNvPr id="4" name="Symbol zastępczy numeru slajdu 3"/>
          <p:cNvSpPr>
            <a:spLocks noGrp="1"/>
          </p:cNvSpPr>
          <p:nvPr>
            <p:ph type="sldNum" sz="quarter" idx="12"/>
          </p:nvPr>
        </p:nvSpPr>
        <p:spPr/>
        <p:txBody>
          <a:bodyPr/>
          <a:lstStyle/>
          <a:p>
            <a:fld id="{A6F3004D-1473-4B52-9EC4-FA23FB5546B9}" type="slidenum">
              <a:rPr lang="pl-PL" smtClean="0"/>
              <a:pPr/>
              <a:t>9</a:t>
            </a:fld>
            <a:endParaRPr lang="pl-PL"/>
          </a:p>
        </p:txBody>
      </p:sp>
      <p:sp>
        <p:nvSpPr>
          <p:cNvPr id="35843" name="Rectangle 3"/>
          <p:cNvSpPr>
            <a:spLocks noChangeArrowheads="1"/>
          </p:cNvSpPr>
          <p:nvPr/>
        </p:nvSpPr>
        <p:spPr bwMode="auto">
          <a:xfrm>
            <a:off x="110169" y="1458267"/>
            <a:ext cx="6004881" cy="3554819"/>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Zadanie  (0–2) </a:t>
            </a:r>
          </a:p>
          <a:p>
            <a:pPr lvl="0" eaLnBrk="0" fontAlgn="base" hangingPunct="0">
              <a:spcBef>
                <a:spcPct val="0"/>
              </a:spcBef>
              <a:spcAft>
                <a:spcPct val="0"/>
              </a:spcAft>
            </a:pPr>
            <a:r>
              <a:rPr lang="pl-PL" sz="1400" dirty="0" smtClean="0"/>
              <a:t>Na każdym z poniższych rysunków prostokąt został podzielony na jednakowe części.</a:t>
            </a:r>
            <a:endParaRPr lang="pl-PL"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sz="1200" dirty="0" smtClean="0">
              <a:latin typeface="Arial" pitchFamily="34" charset="0"/>
              <a:cs typeface="Arial" pitchFamily="34" charset="0"/>
            </a:endParaRPr>
          </a:p>
          <a:p>
            <a:r>
              <a:rPr lang="pl-PL" sz="1400" b="1" dirty="0" smtClean="0"/>
              <a:t>Odpowiedz na pytania zamieszczone w tabeli. Przy każdym z nich zaznacz właściwą literę.</a:t>
            </a:r>
            <a:endParaRPr lang="pl-PL" sz="14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dirty="0" smtClean="0">
              <a:latin typeface="Arial" pitchFamily="34" charset="0"/>
              <a:cs typeface="Arial" pitchFamily="34" charset="0"/>
            </a:endParaRPr>
          </a:p>
        </p:txBody>
      </p:sp>
      <p:sp>
        <p:nvSpPr>
          <p:cNvPr id="35845" name="Rectangle 5"/>
          <p:cNvSpPr>
            <a:spLocks noChangeArrowheads="1"/>
          </p:cNvSpPr>
          <p:nvPr/>
        </p:nvSpPr>
        <p:spPr bwMode="auto">
          <a:xfrm>
            <a:off x="6219825" y="1479202"/>
            <a:ext cx="2781300" cy="1384995"/>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ea typeface="Calibri" pitchFamily="34" charset="0"/>
                <a:cs typeface="Arial" pitchFamily="34" charset="0"/>
              </a:rPr>
              <a:t>Wymaganie ogólne</a:t>
            </a:r>
            <a:endParaRPr kumimoji="0" lang="pl-PL" sz="1400" b="0" i="0" u="none" strike="noStrike" cap="none" normalizeH="0" baseline="0" dirty="0" smtClean="0">
              <a:ln>
                <a:noFill/>
              </a:ln>
              <a:solidFill>
                <a:schemeClr val="tx1"/>
              </a:solidFill>
              <a:effectLst/>
              <a:cs typeface="Arial" pitchFamily="34" charset="0"/>
            </a:endParaRPr>
          </a:p>
          <a:p>
            <a:pPr algn="just"/>
            <a:r>
              <a:rPr lang="pl-PL" sz="1400" i="1" dirty="0" smtClean="0"/>
              <a:t>II. Wykorzystanie i tworzenie informacji.</a:t>
            </a:r>
          </a:p>
          <a:p>
            <a:pPr algn="just"/>
            <a:r>
              <a:rPr lang="pl-PL" sz="1400" i="1" dirty="0" smtClean="0"/>
              <a:t>Uczeń interpretuje i przetwarza informacje tekstowe, liczbowe, graficzne […].</a:t>
            </a:r>
            <a:endParaRPr lang="pl-PL" sz="1400" dirty="0"/>
          </a:p>
        </p:txBody>
      </p:sp>
      <p:sp>
        <p:nvSpPr>
          <p:cNvPr id="14" name="Rectangle 5"/>
          <p:cNvSpPr>
            <a:spLocks noChangeArrowheads="1"/>
          </p:cNvSpPr>
          <p:nvPr/>
        </p:nvSpPr>
        <p:spPr bwMode="auto">
          <a:xfrm>
            <a:off x="6229350" y="3105032"/>
            <a:ext cx="2781300" cy="1600438"/>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l-PL" sz="1400" b="1" dirty="0" smtClean="0"/>
              <a:t>Wymaganie szczegółowe</a:t>
            </a:r>
            <a:endParaRPr lang="pl-PL" sz="1400" dirty="0" smtClean="0"/>
          </a:p>
          <a:p>
            <a:pPr algn="just"/>
            <a:r>
              <a:rPr lang="pl-PL" sz="1400" i="1" dirty="0" smtClean="0"/>
              <a:t>4.1. Uczeń opisuje część danej całości za pomocą ułamka.</a:t>
            </a:r>
            <a:endParaRPr lang="pl-PL" sz="1400" dirty="0" smtClean="0"/>
          </a:p>
          <a:p>
            <a:pPr algn="just"/>
            <a:r>
              <a:rPr lang="pl-PL" sz="1400" i="1" dirty="0" smtClean="0"/>
              <a:t>12.1. Uczeń interpretuje 100% danej wielkości jako całość </a:t>
            </a:r>
            <a:r>
              <a:rPr lang="pl-PL" sz="1400" dirty="0" smtClean="0"/>
              <a:t>[…]</a:t>
            </a:r>
            <a:r>
              <a:rPr lang="pl-PL" sz="1400" i="1" dirty="0" smtClean="0"/>
              <a:t> </a:t>
            </a:r>
            <a:br>
              <a:rPr lang="pl-PL" sz="1400" i="1" dirty="0" smtClean="0"/>
            </a:br>
            <a:r>
              <a:rPr lang="pl-PL" sz="1400" i="1" dirty="0" smtClean="0"/>
              <a:t>10% – jako jedną dziesiątą </a:t>
            </a:r>
            <a:r>
              <a:rPr lang="pl-PL" sz="1400" dirty="0" smtClean="0"/>
              <a:t>[…]</a:t>
            </a:r>
            <a:r>
              <a:rPr lang="pl-PL" sz="1400" i="1" dirty="0" smtClean="0"/>
              <a:t> część danej wielkości. </a:t>
            </a:r>
            <a:endParaRPr lang="pl-PL" sz="1400" dirty="0"/>
          </a:p>
        </p:txBody>
      </p:sp>
      <p:sp>
        <p:nvSpPr>
          <p:cNvPr id="17" name="Rectangle 5"/>
          <p:cNvSpPr>
            <a:spLocks noChangeArrowheads="1"/>
          </p:cNvSpPr>
          <p:nvPr/>
        </p:nvSpPr>
        <p:spPr bwMode="auto">
          <a:xfrm>
            <a:off x="1376362" y="5073250"/>
            <a:ext cx="5953125" cy="1723549"/>
          </a:xfrm>
          <a:prstGeom prst="rect">
            <a:avLst/>
          </a:prstGeom>
          <a:solidFill>
            <a:schemeClr val="accent5">
              <a:lumMod val="20000"/>
              <a:lumOff val="80000"/>
            </a:schemeClr>
          </a:solid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r>
              <a:rPr lang="pl-PL" sz="1400" b="1" dirty="0" smtClean="0"/>
              <a:t>Rozwiązanie </a:t>
            </a:r>
            <a:endParaRPr lang="pl-PL" sz="1400" dirty="0" smtClean="0"/>
          </a:p>
          <a:p>
            <a:r>
              <a:rPr lang="pl-PL" sz="1400" dirty="0" smtClean="0"/>
              <a:t>6.1. A</a:t>
            </a:r>
          </a:p>
          <a:p>
            <a:r>
              <a:rPr lang="pl-PL" sz="1400" dirty="0" smtClean="0"/>
              <a:t>6.2. D</a:t>
            </a:r>
          </a:p>
          <a:p>
            <a:endParaRPr lang="pl-PL" sz="800" dirty="0" smtClean="0"/>
          </a:p>
          <a:p>
            <a:r>
              <a:rPr lang="pl-PL" sz="1400" b="1" dirty="0" smtClean="0"/>
              <a:t>Schemat punktowania</a:t>
            </a:r>
            <a:endParaRPr lang="pl-PL" sz="1400" dirty="0" smtClean="0"/>
          </a:p>
          <a:p>
            <a:r>
              <a:rPr lang="pl-PL" sz="1400" dirty="0" smtClean="0"/>
              <a:t>2 </a:t>
            </a:r>
            <a:r>
              <a:rPr lang="pl-PL" sz="1400" dirty="0" err="1" smtClean="0"/>
              <a:t>pkt</a:t>
            </a:r>
            <a:r>
              <a:rPr lang="pl-PL" sz="1400" dirty="0" smtClean="0"/>
              <a:t> – za zaznaczenie dwóch poprawnych odpowiedzi.</a:t>
            </a:r>
          </a:p>
          <a:p>
            <a:r>
              <a:rPr lang="pl-PL" sz="1400" dirty="0" smtClean="0"/>
              <a:t>1 </a:t>
            </a:r>
            <a:r>
              <a:rPr lang="pl-PL" sz="1400" dirty="0" err="1" smtClean="0"/>
              <a:t>pkt</a:t>
            </a:r>
            <a:r>
              <a:rPr lang="pl-PL" sz="1400" dirty="0" smtClean="0"/>
              <a:t> – za zaznaczenie jednej poprawnej odpowiedzi.</a:t>
            </a:r>
          </a:p>
          <a:p>
            <a:r>
              <a:rPr lang="pl-PL" sz="1400" dirty="0" smtClean="0"/>
              <a:t>0 </a:t>
            </a:r>
            <a:r>
              <a:rPr lang="pl-PL" sz="1400" dirty="0" err="1" smtClean="0"/>
              <a:t>pkt</a:t>
            </a:r>
            <a:r>
              <a:rPr lang="pl-PL" sz="1400" dirty="0" smtClean="0"/>
              <a:t> – za zaznaczenie błędnych odpowiedzi albo brak odpowiedzi.</a:t>
            </a:r>
            <a:endParaRPr lang="pl-PL" sz="1400" dirty="0"/>
          </a:p>
        </p:txBody>
      </p:sp>
      <p:graphicFrame>
        <p:nvGraphicFramePr>
          <p:cNvPr id="11" name="Tabela 10"/>
          <p:cNvGraphicFramePr>
            <a:graphicFrameLocks noGrp="1"/>
          </p:cNvGraphicFramePr>
          <p:nvPr>
            <p:extLst>
              <p:ext uri="{D42A27DB-BD31-4B8C-83A1-F6EECF244321}">
                <p14:modId xmlns:p14="http://schemas.microsoft.com/office/powerpoint/2010/main" val="1283690580"/>
              </p:ext>
            </p:extLst>
          </p:nvPr>
        </p:nvGraphicFramePr>
        <p:xfrm>
          <a:off x="193964" y="3888510"/>
          <a:ext cx="5806787" cy="1045881"/>
        </p:xfrm>
        <a:graphic>
          <a:graphicData uri="http://schemas.openxmlformats.org/drawingml/2006/table">
            <a:tbl>
              <a:tblPr/>
              <a:tblGrid>
                <a:gridCol w="473930"/>
                <a:gridCol w="4202055"/>
                <a:gridCol w="282240"/>
                <a:gridCol w="282854"/>
                <a:gridCol w="282854"/>
                <a:gridCol w="282854"/>
              </a:tblGrid>
              <a:tr h="555153">
                <a:tc>
                  <a:txBody>
                    <a:bodyPr/>
                    <a:lstStyle/>
                    <a:p>
                      <a:pPr algn="ctr">
                        <a:lnSpc>
                          <a:spcPct val="115000"/>
                        </a:lnSpc>
                        <a:spcAft>
                          <a:spcPts val="0"/>
                        </a:spcAft>
                      </a:pPr>
                      <a:r>
                        <a:rPr lang="pl-PL" sz="1400" b="1" dirty="0" smtClean="0">
                          <a:latin typeface="+mn-lt"/>
                          <a:ea typeface="Calibri"/>
                        </a:rPr>
                        <a:t>6.1</a:t>
                      </a:r>
                      <a:r>
                        <a:rPr lang="pl-PL" sz="1400" b="1" dirty="0">
                          <a:latin typeface="+mn-lt"/>
                          <a:ea typeface="Calibri"/>
                        </a:rPr>
                        <a:t>.</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just">
                        <a:lnSpc>
                          <a:spcPct val="115000"/>
                        </a:lnSpc>
                        <a:spcAft>
                          <a:spcPts val="0"/>
                        </a:spcAft>
                      </a:pPr>
                      <a:r>
                        <a:rPr lang="pl-PL" sz="1400" dirty="0" smtClean="0">
                          <a:latin typeface="+mn-lt"/>
                          <a:ea typeface="Calibri"/>
                        </a:rPr>
                        <a:t>Na </a:t>
                      </a:r>
                      <a:r>
                        <a:rPr lang="pl-PL" sz="1400" dirty="0">
                          <a:latin typeface="+mn-lt"/>
                          <a:ea typeface="Calibri"/>
                        </a:rPr>
                        <a:t>którym rysunku szarym kolorem </a:t>
                      </a:r>
                      <a:r>
                        <a:rPr lang="pl-PL" sz="1400" dirty="0" smtClean="0">
                          <a:latin typeface="+mn-lt"/>
                          <a:ea typeface="Calibri"/>
                        </a:rPr>
                        <a:t>zaznaczono    pola </a:t>
                      </a:r>
                      <a:r>
                        <a:rPr lang="pl-PL" sz="1400" dirty="0">
                          <a:latin typeface="+mn-lt"/>
                          <a:ea typeface="Calibri"/>
                        </a:rPr>
                        <a:t>prostokąta?</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A</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B</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dirty="0">
                          <a:latin typeface="+mn-lt"/>
                          <a:ea typeface="Calibri"/>
                        </a:rPr>
                        <a:t>C</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D</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44885">
                <a:tc>
                  <a:txBody>
                    <a:bodyPr/>
                    <a:lstStyle/>
                    <a:p>
                      <a:pPr algn="ctr">
                        <a:lnSpc>
                          <a:spcPct val="115000"/>
                        </a:lnSpc>
                        <a:spcAft>
                          <a:spcPts val="0"/>
                        </a:spcAft>
                      </a:pPr>
                      <a:r>
                        <a:rPr lang="pl-PL" sz="1400" b="1" dirty="0" smtClean="0">
                          <a:latin typeface="+mn-lt"/>
                          <a:ea typeface="Calibri"/>
                        </a:rPr>
                        <a:t>6.2</a:t>
                      </a:r>
                      <a:r>
                        <a:rPr lang="pl-PL" sz="1400" b="1" dirty="0">
                          <a:latin typeface="+mn-lt"/>
                          <a:ea typeface="Calibri"/>
                        </a:rPr>
                        <a:t>.</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just">
                        <a:lnSpc>
                          <a:spcPct val="115000"/>
                        </a:lnSpc>
                        <a:spcAft>
                          <a:spcPts val="0"/>
                        </a:spcAft>
                      </a:pPr>
                      <a:r>
                        <a:rPr lang="pl-PL" sz="1400" dirty="0">
                          <a:latin typeface="+mn-lt"/>
                          <a:ea typeface="Calibri"/>
                        </a:rPr>
                        <a:t>Na którym rysunku szarym kolorem zaznaczono dokładnie 30% pola prostokąta?</a:t>
                      </a: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A</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B</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a:latin typeface="+mn-lt"/>
                          <a:ea typeface="Calibri"/>
                        </a:rPr>
                        <a:t>C</a:t>
                      </a:r>
                      <a:endParaRPr lang="pl-PL" sz="140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15000"/>
                        </a:lnSpc>
                        <a:spcAft>
                          <a:spcPts val="0"/>
                        </a:spcAft>
                      </a:pPr>
                      <a:r>
                        <a:rPr lang="pl-PL" sz="1400" b="1" dirty="0">
                          <a:latin typeface="+mn-lt"/>
                          <a:ea typeface="Calibri"/>
                        </a:rPr>
                        <a:t>D</a:t>
                      </a:r>
                      <a:endParaRPr lang="pl-PL" sz="1400" dirty="0">
                        <a:latin typeface="+mn-lt"/>
                        <a:ea typeface="Calibri"/>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graphicFrame>
        <p:nvGraphicFramePr>
          <p:cNvPr id="39937" name="Object 1"/>
          <p:cNvGraphicFramePr>
            <a:graphicFrameLocks noChangeAspect="1"/>
          </p:cNvGraphicFramePr>
          <p:nvPr/>
        </p:nvGraphicFramePr>
        <p:xfrm>
          <a:off x="4279034" y="3890240"/>
          <a:ext cx="133350" cy="400050"/>
        </p:xfrm>
        <a:graphic>
          <a:graphicData uri="http://schemas.openxmlformats.org/presentationml/2006/ole">
            <mc:AlternateContent xmlns:mc="http://schemas.openxmlformats.org/markup-compatibility/2006">
              <mc:Choice xmlns:v="urn:schemas-microsoft-com:vml" Requires="v">
                <p:oleObj spid="_x0000_s73739" name="Równanie" r:id="rId3" imgW="152334" imgH="393529" progId="Equation.3">
                  <p:embed/>
                </p:oleObj>
              </mc:Choice>
              <mc:Fallback>
                <p:oleObj name="Równanie" r:id="rId3" imgW="152334" imgH="393529"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9034" y="3890240"/>
                        <a:ext cx="13335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 name="Obraz 12"/>
          <p:cNvPicPr/>
          <p:nvPr/>
        </p:nvPicPr>
        <p:blipFill>
          <a:blip r:embed="rId5" cstate="print"/>
          <a:srcRect/>
          <a:stretch>
            <a:fillRect/>
          </a:stretch>
        </p:blipFill>
        <p:spPr bwMode="auto">
          <a:xfrm>
            <a:off x="443230" y="2184400"/>
            <a:ext cx="5323840" cy="1193800"/>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Motyw2013">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Motyw2013</Template>
  <TotalTime>1646</TotalTime>
  <Words>2526</Words>
  <Application>Microsoft Office PowerPoint</Application>
  <PresentationFormat>Pokaz na ekranie (4:3)</PresentationFormat>
  <Paragraphs>539</Paragraphs>
  <Slides>22</Slides>
  <Notes>6</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22</vt:i4>
      </vt:variant>
    </vt:vector>
  </HeadingPairs>
  <TitlesOfParts>
    <vt:vector size="24" baseType="lpstr">
      <vt:lpstr>Motyw2013</vt:lpstr>
      <vt:lpstr>Równanie</vt:lpstr>
      <vt:lpstr>Sprawdzian od roku szkolnego 2014/2015</vt:lpstr>
      <vt:lpstr>Zmiany w sprawdzianie od 2015 r.</vt:lpstr>
      <vt:lpstr>Zmiany w sprawdzianie od 2015 r.</vt:lpstr>
      <vt:lpstr>Część 1. sprawdzianu zadania z języka polskiego i matematyki</vt:lpstr>
      <vt:lpstr>Część 1. sprawdzianu zadania z matematyki </vt:lpstr>
      <vt:lpstr>Część 1. sprawdzianu zadania z matematyki </vt:lpstr>
      <vt:lpstr>Część 1. sprawdzianu zadania z matematyki </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Część 1. sprawdzianu zadania z matematyki – przykłady</vt:lpstr>
      <vt:lpstr>Jak nowe informatory pomogą szóstoklasistom przygotować się do sprawdzianu?</vt:lpstr>
      <vt:lpstr>Jak nowe informatory pomogą szóstoklasistom przygotować się do sprawdzianu?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jmatwijko</dc:creator>
  <cp:lastModifiedBy>Danuta</cp:lastModifiedBy>
  <cp:revision>175</cp:revision>
  <dcterms:created xsi:type="dcterms:W3CDTF">2013-09-03T12:27:20Z</dcterms:created>
  <dcterms:modified xsi:type="dcterms:W3CDTF">2014-02-24T15:59:44Z</dcterms:modified>
</cp:coreProperties>
</file>